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3" r:id="rId6"/>
    <p:sldId id="260" r:id="rId7"/>
    <p:sldId id="261" r:id="rId8"/>
    <p:sldId id="262" r:id="rId9"/>
    <p:sldId id="266"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4684"/>
  </p:normalViewPr>
  <p:slideViewPr>
    <p:cSldViewPr snapToGrid="0">
      <p:cViewPr varScale="1">
        <p:scale>
          <a:sx n="150" d="100"/>
          <a:sy n="150"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Loss</c:v>
                </c:pt>
              </c:strCache>
            </c:strRef>
          </c:tx>
          <c:spPr>
            <a:ln w="28575" cap="rnd">
              <a:solidFill>
                <a:schemeClr val="accent1"/>
              </a:solidFill>
              <a:round/>
            </a:ln>
            <a:effectLst/>
          </c:spPr>
          <c:marker>
            <c:symbol val="none"/>
          </c:marker>
          <c:cat>
            <c:numRef>
              <c:f>Sheet1!$A$2:$A$5</c:f>
              <c:numCache>
                <c:formatCode>General</c:formatCode>
                <c:ptCount val="4"/>
                <c:pt idx="0">
                  <c:v>1</c:v>
                </c:pt>
                <c:pt idx="1">
                  <c:v>2</c:v>
                </c:pt>
                <c:pt idx="2">
                  <c:v>3</c:v>
                </c:pt>
                <c:pt idx="3">
                  <c:v>4</c:v>
                </c:pt>
              </c:numCache>
            </c:numRef>
          </c:cat>
          <c:val>
            <c:numRef>
              <c:f>Sheet1!$B$2:$B$5</c:f>
              <c:numCache>
                <c:formatCode>General</c:formatCode>
                <c:ptCount val="4"/>
                <c:pt idx="0">
                  <c:v>0.35</c:v>
                </c:pt>
                <c:pt idx="1">
                  <c:v>0.15</c:v>
                </c:pt>
                <c:pt idx="2">
                  <c:v>0.05</c:v>
                </c:pt>
                <c:pt idx="3">
                  <c:v>0.04</c:v>
                </c:pt>
              </c:numCache>
            </c:numRef>
          </c:val>
          <c:smooth val="0"/>
          <c:extLst>
            <c:ext xmlns:c16="http://schemas.microsoft.com/office/drawing/2014/chart" uri="{C3380CC4-5D6E-409C-BE32-E72D297353CC}">
              <c16:uniqueId val="{00000000-FE94-7447-91B1-E42E64C16032}"/>
            </c:ext>
          </c:extLst>
        </c:ser>
        <c:dLbls>
          <c:showLegendKey val="0"/>
          <c:showVal val="0"/>
          <c:showCatName val="0"/>
          <c:showSerName val="0"/>
          <c:showPercent val="0"/>
          <c:showBubbleSize val="0"/>
        </c:dLbls>
        <c:smooth val="0"/>
        <c:axId val="1340988592"/>
        <c:axId val="1340990304"/>
      </c:lineChart>
      <c:catAx>
        <c:axId val="13409885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r>
                  <a:rPr lang="en-US"/>
                  <a:t>Epochs</a:t>
                </a:r>
              </a:p>
            </c:rich>
          </c:tx>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340990304"/>
        <c:crosses val="autoZero"/>
        <c:auto val="1"/>
        <c:lblAlgn val="ctr"/>
        <c:lblOffset val="100"/>
        <c:noMultiLvlLbl val="0"/>
      </c:catAx>
      <c:valAx>
        <c:axId val="134099030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r>
                  <a:rPr lang="en-US"/>
                  <a:t>Loss</a:t>
                </a:r>
              </a:p>
            </c:rich>
          </c:tx>
          <c:overlay val="0"/>
          <c:spPr>
            <a:noFill/>
            <a:ln>
              <a:noFill/>
            </a:ln>
            <a:effectLst/>
          </c:spPr>
          <c:txPr>
            <a:bodyPr rot="-54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340988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Positive</c:v>
                </c:pt>
              </c:strCache>
            </c:strRef>
          </c:tx>
          <c:spPr>
            <a:solidFill>
              <a:schemeClr val="accent1"/>
            </a:solidFill>
            <a:ln>
              <a:noFill/>
            </a:ln>
            <a:effectLst/>
          </c:spPr>
          <c:invertIfNegative val="0"/>
          <c:cat>
            <c:strRef>
              <c:f>Sheet1!$A$2</c:f>
              <c:strCache>
                <c:ptCount val="1"/>
                <c:pt idx="0">
                  <c:v>Sentiment</c:v>
                </c:pt>
              </c:strCache>
            </c:strRef>
          </c:cat>
          <c:val>
            <c:numRef>
              <c:f>Sheet1!$B$2</c:f>
              <c:numCache>
                <c:formatCode>General</c:formatCode>
                <c:ptCount val="1"/>
                <c:pt idx="0">
                  <c:v>3</c:v>
                </c:pt>
              </c:numCache>
            </c:numRef>
          </c:val>
          <c:extLst>
            <c:ext xmlns:c16="http://schemas.microsoft.com/office/drawing/2014/chart" uri="{C3380CC4-5D6E-409C-BE32-E72D297353CC}">
              <c16:uniqueId val="{00000000-2D04-FD4D-B8A3-980CF86B009B}"/>
            </c:ext>
          </c:extLst>
        </c:ser>
        <c:ser>
          <c:idx val="1"/>
          <c:order val="1"/>
          <c:tx>
            <c:strRef>
              <c:f>Sheet1!$C$1</c:f>
              <c:strCache>
                <c:ptCount val="1"/>
                <c:pt idx="0">
                  <c:v>Negative</c:v>
                </c:pt>
              </c:strCache>
            </c:strRef>
          </c:tx>
          <c:spPr>
            <a:solidFill>
              <a:schemeClr val="accent2"/>
            </a:solidFill>
            <a:ln>
              <a:noFill/>
            </a:ln>
            <a:effectLst/>
          </c:spPr>
          <c:invertIfNegative val="0"/>
          <c:cat>
            <c:strRef>
              <c:f>Sheet1!$A$2</c:f>
              <c:strCache>
                <c:ptCount val="1"/>
                <c:pt idx="0">
                  <c:v>Sentiment</c:v>
                </c:pt>
              </c:strCache>
            </c:strRef>
          </c:cat>
          <c:val>
            <c:numRef>
              <c:f>Sheet1!$C$2</c:f>
              <c:numCache>
                <c:formatCode>General</c:formatCode>
                <c:ptCount val="1"/>
                <c:pt idx="0">
                  <c:v>3</c:v>
                </c:pt>
              </c:numCache>
            </c:numRef>
          </c:val>
          <c:extLst>
            <c:ext xmlns:c16="http://schemas.microsoft.com/office/drawing/2014/chart" uri="{C3380CC4-5D6E-409C-BE32-E72D297353CC}">
              <c16:uniqueId val="{00000001-2D04-FD4D-B8A3-980CF86B009B}"/>
            </c:ext>
          </c:extLst>
        </c:ser>
        <c:ser>
          <c:idx val="2"/>
          <c:order val="2"/>
          <c:tx>
            <c:strRef>
              <c:f>Sheet1!$D$1</c:f>
              <c:strCache>
                <c:ptCount val="1"/>
                <c:pt idx="0">
                  <c:v>Neural</c:v>
                </c:pt>
              </c:strCache>
            </c:strRef>
          </c:tx>
          <c:spPr>
            <a:solidFill>
              <a:schemeClr val="accent3"/>
            </a:solidFill>
            <a:ln>
              <a:noFill/>
            </a:ln>
            <a:effectLst/>
          </c:spPr>
          <c:invertIfNegative val="0"/>
          <c:cat>
            <c:strRef>
              <c:f>Sheet1!$A$2</c:f>
              <c:strCache>
                <c:ptCount val="1"/>
                <c:pt idx="0">
                  <c:v>Sentiment</c:v>
                </c:pt>
              </c:strCache>
            </c:strRef>
          </c:cat>
          <c:val>
            <c:numRef>
              <c:f>Sheet1!$D$2</c:f>
              <c:numCache>
                <c:formatCode>General</c:formatCode>
                <c:ptCount val="1"/>
                <c:pt idx="0">
                  <c:v>2</c:v>
                </c:pt>
              </c:numCache>
            </c:numRef>
          </c:val>
          <c:extLst>
            <c:ext xmlns:c16="http://schemas.microsoft.com/office/drawing/2014/chart" uri="{C3380CC4-5D6E-409C-BE32-E72D297353CC}">
              <c16:uniqueId val="{00000002-2D04-FD4D-B8A3-980CF86B009B}"/>
            </c:ext>
          </c:extLst>
        </c:ser>
        <c:dLbls>
          <c:showLegendKey val="0"/>
          <c:showVal val="0"/>
          <c:showCatName val="0"/>
          <c:showSerName val="0"/>
          <c:showPercent val="0"/>
          <c:showBubbleSize val="0"/>
        </c:dLbls>
        <c:gapWidth val="219"/>
        <c:overlap val="-27"/>
        <c:axId val="1738427008"/>
        <c:axId val="1343467520"/>
      </c:barChart>
      <c:catAx>
        <c:axId val="1738427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343467520"/>
        <c:crosses val="autoZero"/>
        <c:auto val="1"/>
        <c:lblAlgn val="ctr"/>
        <c:lblOffset val="100"/>
        <c:noMultiLvlLbl val="0"/>
      </c:catAx>
      <c:valAx>
        <c:axId val="1343467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738427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C0A846-5B38-4241-832F-F4D7285671EF}" type="datetimeFigureOut">
              <a:rPr lang="en-US" smtClean="0"/>
              <a:t>12/7/24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219E17-AD77-9E40-8A66-727AFB374F66}" type="slidenum">
              <a:rPr lang="en-US" smtClean="0"/>
              <a:t>‹#›</a:t>
            </a:fld>
            <a:endParaRPr lang="en-US"/>
          </a:p>
        </p:txBody>
      </p:sp>
    </p:spTree>
    <p:extLst>
      <p:ext uri="{BB962C8B-B14F-4D97-AF65-F5344CB8AC3E}">
        <p14:creationId xmlns:p14="http://schemas.microsoft.com/office/powerpoint/2010/main" val="1644525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EA08-8C31-1AD0-C7F4-163A0F164E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CA91DF-A2E4-643D-8CF7-86CF2E8FCA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373E78-12B2-C013-6778-0C5C6E355C19}"/>
              </a:ext>
            </a:extLst>
          </p:cNvPr>
          <p:cNvSpPr>
            <a:spLocks noGrp="1"/>
          </p:cNvSpPr>
          <p:nvPr>
            <p:ph type="dt" sz="half" idx="10"/>
          </p:nvPr>
        </p:nvSpPr>
        <p:spPr/>
        <p:txBody>
          <a:bodyPr/>
          <a:lstStyle/>
          <a:p>
            <a:fld id="{0D0FCBF6-2A84-E540-8533-823CC7C56327}" type="datetime1">
              <a:rPr lang="en-US" smtClean="0"/>
              <a:t>12/7/24</a:t>
            </a:fld>
            <a:endParaRPr lang="en-US"/>
          </a:p>
        </p:txBody>
      </p:sp>
      <p:sp>
        <p:nvSpPr>
          <p:cNvPr id="5" name="Footer Placeholder 4">
            <a:extLst>
              <a:ext uri="{FF2B5EF4-FFF2-40B4-BE49-F238E27FC236}">
                <a16:creationId xmlns:a16="http://schemas.microsoft.com/office/drawing/2014/main" id="{ADD36259-5E9F-3B66-1227-F4255C2C1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63B12-3EB4-2855-24E6-4AF388E8B469}"/>
              </a:ext>
            </a:extLst>
          </p:cNvPr>
          <p:cNvSpPr>
            <a:spLocks noGrp="1"/>
          </p:cNvSpPr>
          <p:nvPr>
            <p:ph type="sldNum" sz="quarter" idx="12"/>
          </p:nvPr>
        </p:nvSpPr>
        <p:spPr/>
        <p:txBody>
          <a:bodyPr/>
          <a:lstStyle/>
          <a:p>
            <a:fld id="{B91E7F7B-0EE1-B74F-B9DC-3B117DE6E870}" type="slidenum">
              <a:rPr lang="en-US" smtClean="0"/>
              <a:t>‹#›</a:t>
            </a:fld>
            <a:endParaRPr lang="en-US"/>
          </a:p>
        </p:txBody>
      </p:sp>
    </p:spTree>
    <p:extLst>
      <p:ext uri="{BB962C8B-B14F-4D97-AF65-F5344CB8AC3E}">
        <p14:creationId xmlns:p14="http://schemas.microsoft.com/office/powerpoint/2010/main" val="2609223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04CE-CE80-5C16-5D08-422968425A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57EBA6-A527-41DA-7CBC-23C8E6F7F8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02282F-2717-F09A-8608-773F0076F432}"/>
              </a:ext>
            </a:extLst>
          </p:cNvPr>
          <p:cNvSpPr>
            <a:spLocks noGrp="1"/>
          </p:cNvSpPr>
          <p:nvPr>
            <p:ph type="dt" sz="half" idx="10"/>
          </p:nvPr>
        </p:nvSpPr>
        <p:spPr/>
        <p:txBody>
          <a:bodyPr/>
          <a:lstStyle/>
          <a:p>
            <a:fld id="{0F921EBA-4A82-2646-ADDB-49AA28DC86CB}" type="datetime1">
              <a:rPr lang="en-US" smtClean="0"/>
              <a:t>12/7/24</a:t>
            </a:fld>
            <a:endParaRPr lang="en-US"/>
          </a:p>
        </p:txBody>
      </p:sp>
      <p:sp>
        <p:nvSpPr>
          <p:cNvPr id="5" name="Footer Placeholder 4">
            <a:extLst>
              <a:ext uri="{FF2B5EF4-FFF2-40B4-BE49-F238E27FC236}">
                <a16:creationId xmlns:a16="http://schemas.microsoft.com/office/drawing/2014/main" id="{F125CFDE-2DF1-6656-A2A2-0663EB8F36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CBC03-E075-6C4A-A8DF-8D82827E8A61}"/>
              </a:ext>
            </a:extLst>
          </p:cNvPr>
          <p:cNvSpPr>
            <a:spLocks noGrp="1"/>
          </p:cNvSpPr>
          <p:nvPr>
            <p:ph type="sldNum" sz="quarter" idx="12"/>
          </p:nvPr>
        </p:nvSpPr>
        <p:spPr/>
        <p:txBody>
          <a:bodyPr/>
          <a:lstStyle/>
          <a:p>
            <a:fld id="{B91E7F7B-0EE1-B74F-B9DC-3B117DE6E870}" type="slidenum">
              <a:rPr lang="en-US" smtClean="0"/>
              <a:t>‹#›</a:t>
            </a:fld>
            <a:endParaRPr lang="en-US"/>
          </a:p>
        </p:txBody>
      </p:sp>
    </p:spTree>
    <p:extLst>
      <p:ext uri="{BB962C8B-B14F-4D97-AF65-F5344CB8AC3E}">
        <p14:creationId xmlns:p14="http://schemas.microsoft.com/office/powerpoint/2010/main" val="419357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65B11A-9C63-7ADE-F914-2914F7305A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ED5B05-F84F-1DE2-B385-E4851726C9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9794E-5E60-53F6-E7F4-E04236549A0D}"/>
              </a:ext>
            </a:extLst>
          </p:cNvPr>
          <p:cNvSpPr>
            <a:spLocks noGrp="1"/>
          </p:cNvSpPr>
          <p:nvPr>
            <p:ph type="dt" sz="half" idx="10"/>
          </p:nvPr>
        </p:nvSpPr>
        <p:spPr/>
        <p:txBody>
          <a:bodyPr/>
          <a:lstStyle/>
          <a:p>
            <a:fld id="{01AEB22D-3AD7-9B4D-9FF7-63C892E31669}" type="datetime1">
              <a:rPr lang="en-US" smtClean="0"/>
              <a:t>12/7/24</a:t>
            </a:fld>
            <a:endParaRPr lang="en-US"/>
          </a:p>
        </p:txBody>
      </p:sp>
      <p:sp>
        <p:nvSpPr>
          <p:cNvPr id="5" name="Footer Placeholder 4">
            <a:extLst>
              <a:ext uri="{FF2B5EF4-FFF2-40B4-BE49-F238E27FC236}">
                <a16:creationId xmlns:a16="http://schemas.microsoft.com/office/drawing/2014/main" id="{5DDC642B-0F37-8D4D-62DE-0FCB45B2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4B5BB-EE7A-3F0E-3AE9-CF43E42B6E79}"/>
              </a:ext>
            </a:extLst>
          </p:cNvPr>
          <p:cNvSpPr>
            <a:spLocks noGrp="1"/>
          </p:cNvSpPr>
          <p:nvPr>
            <p:ph type="sldNum" sz="quarter" idx="12"/>
          </p:nvPr>
        </p:nvSpPr>
        <p:spPr/>
        <p:txBody>
          <a:bodyPr/>
          <a:lstStyle/>
          <a:p>
            <a:fld id="{B91E7F7B-0EE1-B74F-B9DC-3B117DE6E870}" type="slidenum">
              <a:rPr lang="en-US" smtClean="0"/>
              <a:t>‹#›</a:t>
            </a:fld>
            <a:endParaRPr lang="en-US"/>
          </a:p>
        </p:txBody>
      </p:sp>
    </p:spTree>
    <p:extLst>
      <p:ext uri="{BB962C8B-B14F-4D97-AF65-F5344CB8AC3E}">
        <p14:creationId xmlns:p14="http://schemas.microsoft.com/office/powerpoint/2010/main" val="3789782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6FD2-C07C-CB8F-F347-5B6E641732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8A8405-95BB-353E-35D0-5CAA5400CF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ADFBB-FDCD-2BBE-7B5E-5FDF29A9B19D}"/>
              </a:ext>
            </a:extLst>
          </p:cNvPr>
          <p:cNvSpPr>
            <a:spLocks noGrp="1"/>
          </p:cNvSpPr>
          <p:nvPr>
            <p:ph type="dt" sz="half" idx="10"/>
          </p:nvPr>
        </p:nvSpPr>
        <p:spPr/>
        <p:txBody>
          <a:bodyPr/>
          <a:lstStyle/>
          <a:p>
            <a:fld id="{58601303-D0D4-E349-A5B0-79D9FE8B6B36}" type="datetime1">
              <a:rPr lang="en-US" smtClean="0"/>
              <a:t>12/7/24</a:t>
            </a:fld>
            <a:endParaRPr lang="en-US"/>
          </a:p>
        </p:txBody>
      </p:sp>
      <p:sp>
        <p:nvSpPr>
          <p:cNvPr id="5" name="Footer Placeholder 4">
            <a:extLst>
              <a:ext uri="{FF2B5EF4-FFF2-40B4-BE49-F238E27FC236}">
                <a16:creationId xmlns:a16="http://schemas.microsoft.com/office/drawing/2014/main" id="{DB2EEE11-3B4C-E939-300E-5CFA9BD11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D2EFF-2CC4-87D9-5DE3-F846F7EDDD6B}"/>
              </a:ext>
            </a:extLst>
          </p:cNvPr>
          <p:cNvSpPr>
            <a:spLocks noGrp="1"/>
          </p:cNvSpPr>
          <p:nvPr>
            <p:ph type="sldNum" sz="quarter" idx="12"/>
          </p:nvPr>
        </p:nvSpPr>
        <p:spPr/>
        <p:txBody>
          <a:bodyPr/>
          <a:lstStyle/>
          <a:p>
            <a:fld id="{B91E7F7B-0EE1-B74F-B9DC-3B117DE6E870}" type="slidenum">
              <a:rPr lang="en-US" smtClean="0"/>
              <a:t>‹#›</a:t>
            </a:fld>
            <a:endParaRPr lang="en-US"/>
          </a:p>
        </p:txBody>
      </p:sp>
    </p:spTree>
    <p:extLst>
      <p:ext uri="{BB962C8B-B14F-4D97-AF65-F5344CB8AC3E}">
        <p14:creationId xmlns:p14="http://schemas.microsoft.com/office/powerpoint/2010/main" val="520648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859A-C2DC-F81F-A166-E4FBECBA7F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9EDC1C-E4FE-629D-5626-0143C93B8C7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D465D0-11F4-AC01-BC5A-A622BAD5EFE9}"/>
              </a:ext>
            </a:extLst>
          </p:cNvPr>
          <p:cNvSpPr>
            <a:spLocks noGrp="1"/>
          </p:cNvSpPr>
          <p:nvPr>
            <p:ph type="dt" sz="half" idx="10"/>
          </p:nvPr>
        </p:nvSpPr>
        <p:spPr/>
        <p:txBody>
          <a:bodyPr/>
          <a:lstStyle/>
          <a:p>
            <a:fld id="{FF3C2B84-CF81-0741-81DA-D2BC30F7C54A}" type="datetime1">
              <a:rPr lang="en-US" smtClean="0"/>
              <a:t>12/7/24</a:t>
            </a:fld>
            <a:endParaRPr lang="en-US"/>
          </a:p>
        </p:txBody>
      </p:sp>
      <p:sp>
        <p:nvSpPr>
          <p:cNvPr id="5" name="Footer Placeholder 4">
            <a:extLst>
              <a:ext uri="{FF2B5EF4-FFF2-40B4-BE49-F238E27FC236}">
                <a16:creationId xmlns:a16="http://schemas.microsoft.com/office/drawing/2014/main" id="{4D3D05C6-A0CB-1CAF-39A3-3E9935229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118D1-3327-F59E-5E38-B8D9643B47FA}"/>
              </a:ext>
            </a:extLst>
          </p:cNvPr>
          <p:cNvSpPr>
            <a:spLocks noGrp="1"/>
          </p:cNvSpPr>
          <p:nvPr>
            <p:ph type="sldNum" sz="quarter" idx="12"/>
          </p:nvPr>
        </p:nvSpPr>
        <p:spPr/>
        <p:txBody>
          <a:bodyPr/>
          <a:lstStyle/>
          <a:p>
            <a:fld id="{B91E7F7B-0EE1-B74F-B9DC-3B117DE6E870}" type="slidenum">
              <a:rPr lang="en-US" smtClean="0"/>
              <a:t>‹#›</a:t>
            </a:fld>
            <a:endParaRPr lang="en-US"/>
          </a:p>
        </p:txBody>
      </p:sp>
    </p:spTree>
    <p:extLst>
      <p:ext uri="{BB962C8B-B14F-4D97-AF65-F5344CB8AC3E}">
        <p14:creationId xmlns:p14="http://schemas.microsoft.com/office/powerpoint/2010/main" val="1802409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16E3-17EB-1BA2-F09B-5E8B1DD228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AE787-B801-012E-5CBD-466A6B79A2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D2B3FD-9984-426E-3D0A-AD1155511D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71CE5E-0230-121C-1594-B87D23D2D6E2}"/>
              </a:ext>
            </a:extLst>
          </p:cNvPr>
          <p:cNvSpPr>
            <a:spLocks noGrp="1"/>
          </p:cNvSpPr>
          <p:nvPr>
            <p:ph type="dt" sz="half" idx="10"/>
          </p:nvPr>
        </p:nvSpPr>
        <p:spPr/>
        <p:txBody>
          <a:bodyPr/>
          <a:lstStyle/>
          <a:p>
            <a:fld id="{32E676D3-852F-6F4B-848D-7AF3579BD9DE}" type="datetime1">
              <a:rPr lang="en-US" smtClean="0"/>
              <a:t>12/7/24</a:t>
            </a:fld>
            <a:endParaRPr lang="en-US"/>
          </a:p>
        </p:txBody>
      </p:sp>
      <p:sp>
        <p:nvSpPr>
          <p:cNvPr id="6" name="Footer Placeholder 5">
            <a:extLst>
              <a:ext uri="{FF2B5EF4-FFF2-40B4-BE49-F238E27FC236}">
                <a16:creationId xmlns:a16="http://schemas.microsoft.com/office/drawing/2014/main" id="{E1FCBEB3-E47E-1EEB-9B50-31A3C0CD14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0B2592-8552-7FAD-7397-5E0A8320ED24}"/>
              </a:ext>
            </a:extLst>
          </p:cNvPr>
          <p:cNvSpPr>
            <a:spLocks noGrp="1"/>
          </p:cNvSpPr>
          <p:nvPr>
            <p:ph type="sldNum" sz="quarter" idx="12"/>
          </p:nvPr>
        </p:nvSpPr>
        <p:spPr/>
        <p:txBody>
          <a:bodyPr/>
          <a:lstStyle/>
          <a:p>
            <a:fld id="{B91E7F7B-0EE1-B74F-B9DC-3B117DE6E870}" type="slidenum">
              <a:rPr lang="en-US" smtClean="0"/>
              <a:t>‹#›</a:t>
            </a:fld>
            <a:endParaRPr lang="en-US"/>
          </a:p>
        </p:txBody>
      </p:sp>
    </p:spTree>
    <p:extLst>
      <p:ext uri="{BB962C8B-B14F-4D97-AF65-F5344CB8AC3E}">
        <p14:creationId xmlns:p14="http://schemas.microsoft.com/office/powerpoint/2010/main" val="358572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7AAB-A786-082B-9307-9881C9FBA4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8E42EA-C3FB-3D86-AF4E-9A48BE6AB5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DB166-9E4C-DDC1-58A9-0845A47EBF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785313-BFC2-6856-DE27-10C26432BF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300E31-B5CD-7D8B-5655-865595F5FC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68582D-8DBF-5C37-D71A-0557F4C386FB}"/>
              </a:ext>
            </a:extLst>
          </p:cNvPr>
          <p:cNvSpPr>
            <a:spLocks noGrp="1"/>
          </p:cNvSpPr>
          <p:nvPr>
            <p:ph type="dt" sz="half" idx="10"/>
          </p:nvPr>
        </p:nvSpPr>
        <p:spPr/>
        <p:txBody>
          <a:bodyPr/>
          <a:lstStyle/>
          <a:p>
            <a:fld id="{A0D031A4-77DF-6A4C-BAAD-5112C0AB5C7A}" type="datetime1">
              <a:rPr lang="en-US" smtClean="0"/>
              <a:t>12/7/24</a:t>
            </a:fld>
            <a:endParaRPr lang="en-US"/>
          </a:p>
        </p:txBody>
      </p:sp>
      <p:sp>
        <p:nvSpPr>
          <p:cNvPr id="8" name="Footer Placeholder 7">
            <a:extLst>
              <a:ext uri="{FF2B5EF4-FFF2-40B4-BE49-F238E27FC236}">
                <a16:creationId xmlns:a16="http://schemas.microsoft.com/office/drawing/2014/main" id="{B439FC44-BDE0-5BB7-CE2B-BC9ECFAA63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85CA39-6C12-3AA4-25EA-0B87C2B0F5BE}"/>
              </a:ext>
            </a:extLst>
          </p:cNvPr>
          <p:cNvSpPr>
            <a:spLocks noGrp="1"/>
          </p:cNvSpPr>
          <p:nvPr>
            <p:ph type="sldNum" sz="quarter" idx="12"/>
          </p:nvPr>
        </p:nvSpPr>
        <p:spPr/>
        <p:txBody>
          <a:bodyPr/>
          <a:lstStyle/>
          <a:p>
            <a:fld id="{B91E7F7B-0EE1-B74F-B9DC-3B117DE6E870}" type="slidenum">
              <a:rPr lang="en-US" smtClean="0"/>
              <a:t>‹#›</a:t>
            </a:fld>
            <a:endParaRPr lang="en-US"/>
          </a:p>
        </p:txBody>
      </p:sp>
    </p:spTree>
    <p:extLst>
      <p:ext uri="{BB962C8B-B14F-4D97-AF65-F5344CB8AC3E}">
        <p14:creationId xmlns:p14="http://schemas.microsoft.com/office/powerpoint/2010/main" val="1866368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C79E-53E3-3535-7E58-BCD217C7C0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0FD8B7-B956-38E3-7A95-5EFD3F2454AB}"/>
              </a:ext>
            </a:extLst>
          </p:cNvPr>
          <p:cNvSpPr>
            <a:spLocks noGrp="1"/>
          </p:cNvSpPr>
          <p:nvPr>
            <p:ph type="dt" sz="half" idx="10"/>
          </p:nvPr>
        </p:nvSpPr>
        <p:spPr/>
        <p:txBody>
          <a:bodyPr/>
          <a:lstStyle/>
          <a:p>
            <a:fld id="{6274D566-E98B-B243-823C-B36CF7499B5D}" type="datetime1">
              <a:rPr lang="en-US" smtClean="0"/>
              <a:t>12/7/24</a:t>
            </a:fld>
            <a:endParaRPr lang="en-US"/>
          </a:p>
        </p:txBody>
      </p:sp>
      <p:sp>
        <p:nvSpPr>
          <p:cNvPr id="4" name="Footer Placeholder 3">
            <a:extLst>
              <a:ext uri="{FF2B5EF4-FFF2-40B4-BE49-F238E27FC236}">
                <a16:creationId xmlns:a16="http://schemas.microsoft.com/office/drawing/2014/main" id="{2DCBBAB2-6EE6-4E3D-2919-95ED1C4DEB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842821-6524-C9A2-4533-2214924C22A2}"/>
              </a:ext>
            </a:extLst>
          </p:cNvPr>
          <p:cNvSpPr>
            <a:spLocks noGrp="1"/>
          </p:cNvSpPr>
          <p:nvPr>
            <p:ph type="sldNum" sz="quarter" idx="12"/>
          </p:nvPr>
        </p:nvSpPr>
        <p:spPr/>
        <p:txBody>
          <a:bodyPr/>
          <a:lstStyle/>
          <a:p>
            <a:fld id="{B91E7F7B-0EE1-B74F-B9DC-3B117DE6E870}" type="slidenum">
              <a:rPr lang="en-US" smtClean="0"/>
              <a:t>‹#›</a:t>
            </a:fld>
            <a:endParaRPr lang="en-US"/>
          </a:p>
        </p:txBody>
      </p:sp>
    </p:spTree>
    <p:extLst>
      <p:ext uri="{BB962C8B-B14F-4D97-AF65-F5344CB8AC3E}">
        <p14:creationId xmlns:p14="http://schemas.microsoft.com/office/powerpoint/2010/main" val="87206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69B41A-CF14-7761-8292-E97D4DA8D236}"/>
              </a:ext>
            </a:extLst>
          </p:cNvPr>
          <p:cNvSpPr>
            <a:spLocks noGrp="1"/>
          </p:cNvSpPr>
          <p:nvPr>
            <p:ph type="dt" sz="half" idx="10"/>
          </p:nvPr>
        </p:nvSpPr>
        <p:spPr/>
        <p:txBody>
          <a:bodyPr/>
          <a:lstStyle/>
          <a:p>
            <a:fld id="{315114BA-4107-434E-AC39-A825F693235A}" type="datetime1">
              <a:rPr lang="en-US" smtClean="0"/>
              <a:t>12/7/24</a:t>
            </a:fld>
            <a:endParaRPr lang="en-US"/>
          </a:p>
        </p:txBody>
      </p:sp>
      <p:sp>
        <p:nvSpPr>
          <p:cNvPr id="3" name="Footer Placeholder 2">
            <a:extLst>
              <a:ext uri="{FF2B5EF4-FFF2-40B4-BE49-F238E27FC236}">
                <a16:creationId xmlns:a16="http://schemas.microsoft.com/office/drawing/2014/main" id="{EF9994E4-E5C9-3DC6-24DC-E80A08773D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B7F24B-1AE8-59D2-1C89-E1C877859481}"/>
              </a:ext>
            </a:extLst>
          </p:cNvPr>
          <p:cNvSpPr>
            <a:spLocks noGrp="1"/>
          </p:cNvSpPr>
          <p:nvPr>
            <p:ph type="sldNum" sz="quarter" idx="12"/>
          </p:nvPr>
        </p:nvSpPr>
        <p:spPr/>
        <p:txBody>
          <a:bodyPr/>
          <a:lstStyle/>
          <a:p>
            <a:fld id="{B91E7F7B-0EE1-B74F-B9DC-3B117DE6E870}" type="slidenum">
              <a:rPr lang="en-US" smtClean="0"/>
              <a:t>‹#›</a:t>
            </a:fld>
            <a:endParaRPr lang="en-US"/>
          </a:p>
        </p:txBody>
      </p:sp>
    </p:spTree>
    <p:extLst>
      <p:ext uri="{BB962C8B-B14F-4D97-AF65-F5344CB8AC3E}">
        <p14:creationId xmlns:p14="http://schemas.microsoft.com/office/powerpoint/2010/main" val="67282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772C-9381-15B2-978C-B9FE296934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DEE1C3-EEEF-031D-327A-A5253CB974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BA4C8-541F-0228-4832-155900BCDC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4CE9F4-34AD-1545-FE93-97F2D7A714B8}"/>
              </a:ext>
            </a:extLst>
          </p:cNvPr>
          <p:cNvSpPr>
            <a:spLocks noGrp="1"/>
          </p:cNvSpPr>
          <p:nvPr>
            <p:ph type="dt" sz="half" idx="10"/>
          </p:nvPr>
        </p:nvSpPr>
        <p:spPr/>
        <p:txBody>
          <a:bodyPr/>
          <a:lstStyle/>
          <a:p>
            <a:fld id="{FCA3D852-A0EB-0846-880C-2FF09DC24E29}" type="datetime1">
              <a:rPr lang="en-US" smtClean="0"/>
              <a:t>12/7/24</a:t>
            </a:fld>
            <a:endParaRPr lang="en-US"/>
          </a:p>
        </p:txBody>
      </p:sp>
      <p:sp>
        <p:nvSpPr>
          <p:cNvPr id="6" name="Footer Placeholder 5">
            <a:extLst>
              <a:ext uri="{FF2B5EF4-FFF2-40B4-BE49-F238E27FC236}">
                <a16:creationId xmlns:a16="http://schemas.microsoft.com/office/drawing/2014/main" id="{DFCFA00A-0729-EE59-EB8D-0BDAD048D3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65B70E-E835-317F-03F4-1CD8F42AFBC6}"/>
              </a:ext>
            </a:extLst>
          </p:cNvPr>
          <p:cNvSpPr>
            <a:spLocks noGrp="1"/>
          </p:cNvSpPr>
          <p:nvPr>
            <p:ph type="sldNum" sz="quarter" idx="12"/>
          </p:nvPr>
        </p:nvSpPr>
        <p:spPr/>
        <p:txBody>
          <a:bodyPr/>
          <a:lstStyle/>
          <a:p>
            <a:fld id="{B91E7F7B-0EE1-B74F-B9DC-3B117DE6E870}" type="slidenum">
              <a:rPr lang="en-US" smtClean="0"/>
              <a:t>‹#›</a:t>
            </a:fld>
            <a:endParaRPr lang="en-US"/>
          </a:p>
        </p:txBody>
      </p:sp>
    </p:spTree>
    <p:extLst>
      <p:ext uri="{BB962C8B-B14F-4D97-AF65-F5344CB8AC3E}">
        <p14:creationId xmlns:p14="http://schemas.microsoft.com/office/powerpoint/2010/main" val="3209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895F-02E5-AA52-E8B8-AC993ED700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0B42EB-6C5E-E537-3A08-DF0585E024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A93482-E405-378A-6951-9DAE8E1411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593CAE-A627-DCDE-8782-B1E1860AB758}"/>
              </a:ext>
            </a:extLst>
          </p:cNvPr>
          <p:cNvSpPr>
            <a:spLocks noGrp="1"/>
          </p:cNvSpPr>
          <p:nvPr>
            <p:ph type="dt" sz="half" idx="10"/>
          </p:nvPr>
        </p:nvSpPr>
        <p:spPr/>
        <p:txBody>
          <a:bodyPr/>
          <a:lstStyle/>
          <a:p>
            <a:fld id="{F0F5B1C8-A381-6D43-A5F7-8C960BFB1C81}" type="datetime1">
              <a:rPr lang="en-US" smtClean="0"/>
              <a:t>12/7/24</a:t>
            </a:fld>
            <a:endParaRPr lang="en-US"/>
          </a:p>
        </p:txBody>
      </p:sp>
      <p:sp>
        <p:nvSpPr>
          <p:cNvPr id="6" name="Footer Placeholder 5">
            <a:extLst>
              <a:ext uri="{FF2B5EF4-FFF2-40B4-BE49-F238E27FC236}">
                <a16:creationId xmlns:a16="http://schemas.microsoft.com/office/drawing/2014/main" id="{7267A58D-0DAD-EE64-3C05-73189C0F4A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433857-0A7C-F5CB-F11F-66F05EC55A98}"/>
              </a:ext>
            </a:extLst>
          </p:cNvPr>
          <p:cNvSpPr>
            <a:spLocks noGrp="1"/>
          </p:cNvSpPr>
          <p:nvPr>
            <p:ph type="sldNum" sz="quarter" idx="12"/>
          </p:nvPr>
        </p:nvSpPr>
        <p:spPr/>
        <p:txBody>
          <a:bodyPr/>
          <a:lstStyle/>
          <a:p>
            <a:fld id="{B91E7F7B-0EE1-B74F-B9DC-3B117DE6E870}" type="slidenum">
              <a:rPr lang="en-US" smtClean="0"/>
              <a:t>‹#›</a:t>
            </a:fld>
            <a:endParaRPr lang="en-US"/>
          </a:p>
        </p:txBody>
      </p:sp>
    </p:spTree>
    <p:extLst>
      <p:ext uri="{BB962C8B-B14F-4D97-AF65-F5344CB8AC3E}">
        <p14:creationId xmlns:p14="http://schemas.microsoft.com/office/powerpoint/2010/main" val="1237211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F54E83-E3B9-A631-E987-8E7B8A8DAC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B8FF3B-A2C0-5CC5-99DE-095E48D2A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4E6E7A-7A7A-6592-19C2-0BD09BECDE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52E3B5-826E-0647-AD87-236D2FF7AB38}" type="datetime1">
              <a:rPr lang="en-US" smtClean="0"/>
              <a:t>12/7/24</a:t>
            </a:fld>
            <a:endParaRPr lang="en-US"/>
          </a:p>
        </p:txBody>
      </p:sp>
      <p:sp>
        <p:nvSpPr>
          <p:cNvPr id="5" name="Footer Placeholder 4">
            <a:extLst>
              <a:ext uri="{FF2B5EF4-FFF2-40B4-BE49-F238E27FC236}">
                <a16:creationId xmlns:a16="http://schemas.microsoft.com/office/drawing/2014/main" id="{8D63FE6B-CF16-EA5F-C848-D01CB42E97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39E6A0-2284-D211-78AA-C718AB0BD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1E7F7B-0EE1-B74F-B9DC-3B117DE6E870}" type="slidenum">
              <a:rPr lang="en-US" smtClean="0"/>
              <a:t>‹#›</a:t>
            </a:fld>
            <a:endParaRPr lang="en-US"/>
          </a:p>
        </p:txBody>
      </p:sp>
    </p:spTree>
    <p:extLst>
      <p:ext uri="{BB962C8B-B14F-4D97-AF65-F5344CB8AC3E}">
        <p14:creationId xmlns:p14="http://schemas.microsoft.com/office/powerpoint/2010/main" val="2835964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image" Target="../media/image1.jp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slideLayout" Target="../slideLayouts/slideLayout6.xml"/><Relationship Id="rId7" Type="http://schemas.openxmlformats.org/officeDocument/2006/relationships/chart" Target="../charts/char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jp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6.xml"/><Relationship Id="rId7" Type="http://schemas.openxmlformats.org/officeDocument/2006/relationships/image" Target="../media/image1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jp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8.jpe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8126"/>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F6DB-8A6D-36C8-F1D4-1F9A5081535A}"/>
              </a:ext>
            </a:extLst>
          </p:cNvPr>
          <p:cNvSpPr>
            <a:spLocks noGrp="1"/>
          </p:cNvSpPr>
          <p:nvPr>
            <p:ph type="ctrTitle"/>
          </p:nvPr>
        </p:nvSpPr>
        <p:spPr>
          <a:xfrm>
            <a:off x="757881" y="1041400"/>
            <a:ext cx="10676238" cy="2387600"/>
          </a:xfrm>
        </p:spPr>
        <p:txBody>
          <a:bodyPr>
            <a:normAutofit/>
          </a:bodyPr>
          <a:lstStyle/>
          <a:p>
            <a:r>
              <a:rPr lang="en-US" sz="3600" dirty="0">
                <a:effectLst/>
                <a:latin typeface="CMBX12"/>
              </a:rPr>
              <a:t>Towards Transparency in Black-Box Models: Investigating Methods in Explainability for AI Systems </a:t>
            </a:r>
            <a:endParaRPr lang="en-US" sz="9600" dirty="0"/>
          </a:p>
        </p:txBody>
      </p:sp>
      <p:sp>
        <p:nvSpPr>
          <p:cNvPr id="3" name="Subtitle 2">
            <a:extLst>
              <a:ext uri="{FF2B5EF4-FFF2-40B4-BE49-F238E27FC236}">
                <a16:creationId xmlns:a16="http://schemas.microsoft.com/office/drawing/2014/main" id="{9411F5CD-B077-A2FE-A51A-EA637A6CF4D1}"/>
              </a:ext>
            </a:extLst>
          </p:cNvPr>
          <p:cNvSpPr>
            <a:spLocks noGrp="1"/>
          </p:cNvSpPr>
          <p:nvPr>
            <p:ph type="subTitle" idx="1"/>
          </p:nvPr>
        </p:nvSpPr>
        <p:spPr>
          <a:xfrm>
            <a:off x="2298357" y="3898601"/>
            <a:ext cx="8921578" cy="1655762"/>
          </a:xfrm>
        </p:spPr>
        <p:txBody>
          <a:bodyPr/>
          <a:lstStyle/>
          <a:p>
            <a:pPr algn="l"/>
            <a:r>
              <a:rPr lang="en-US" dirty="0"/>
              <a:t>Presenter: Saleh Alkhalifa, Senior Manager of Data Science</a:t>
            </a:r>
          </a:p>
        </p:txBody>
      </p:sp>
      <p:sp>
        <p:nvSpPr>
          <p:cNvPr id="4" name="Slide Number Placeholder 3">
            <a:extLst>
              <a:ext uri="{FF2B5EF4-FFF2-40B4-BE49-F238E27FC236}">
                <a16:creationId xmlns:a16="http://schemas.microsoft.com/office/drawing/2014/main" id="{F909F0BC-5311-2D15-04E4-816EBE96F32B}"/>
              </a:ext>
            </a:extLst>
          </p:cNvPr>
          <p:cNvSpPr>
            <a:spLocks noGrp="1"/>
          </p:cNvSpPr>
          <p:nvPr>
            <p:ph type="sldNum" sz="quarter" idx="12"/>
          </p:nvPr>
        </p:nvSpPr>
        <p:spPr/>
        <p:txBody>
          <a:bodyPr/>
          <a:lstStyle/>
          <a:p>
            <a:fld id="{B91E7F7B-0EE1-B74F-B9DC-3B117DE6E870}" type="slidenum">
              <a:rPr lang="en-US" smtClean="0"/>
              <a:t>1</a:t>
            </a:fld>
            <a:endParaRPr lang="en-US"/>
          </a:p>
        </p:txBody>
      </p:sp>
      <p:pic>
        <p:nvPicPr>
          <p:cNvPr id="18" name="Audio 17">
            <a:extLst>
              <a:ext uri="{FF2B5EF4-FFF2-40B4-BE49-F238E27FC236}">
                <a16:creationId xmlns:a16="http://schemas.microsoft.com/office/drawing/2014/main" id="{3EADB2CA-49BA-2BC9-A0C8-1A133576E8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85863059"/>
      </p:ext>
    </p:extLst>
  </p:cSld>
  <p:clrMapOvr>
    <a:masterClrMapping/>
  </p:clrMapOvr>
  <mc:AlternateContent xmlns:mc="http://schemas.openxmlformats.org/markup-compatibility/2006" xmlns:p14="http://schemas.microsoft.com/office/powerpoint/2010/main">
    <mc:Choice Requires="p14">
      <p:transition spd="slow" p14:dur="2000" advTm="15169"/>
    </mc:Choice>
    <mc:Fallback xmlns="">
      <p:transition spd="slow" advTm="15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8126"/>
            <a:lum/>
          </a:blip>
          <a:srcRect/>
          <a:stretch>
            <a:fillRect t="-4000" b="-4000"/>
          </a:stretch>
        </a:blipFill>
        <a:effectLst/>
      </p:bgPr>
    </p:bg>
    <p:spTree>
      <p:nvGrpSpPr>
        <p:cNvPr id="1" name="">
          <a:extLst>
            <a:ext uri="{FF2B5EF4-FFF2-40B4-BE49-F238E27FC236}">
              <a16:creationId xmlns:a16="http://schemas.microsoft.com/office/drawing/2014/main" id="{65A713E9-05E9-1185-97CC-7073B7822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78DAB-6749-72C2-2FB3-13F14107861E}"/>
              </a:ext>
            </a:extLst>
          </p:cNvPr>
          <p:cNvSpPr>
            <a:spLocks noGrp="1"/>
          </p:cNvSpPr>
          <p:nvPr>
            <p:ph type="title"/>
          </p:nvPr>
        </p:nvSpPr>
        <p:spPr>
          <a:xfrm>
            <a:off x="838200" y="365126"/>
            <a:ext cx="10515600" cy="759340"/>
          </a:xfrm>
        </p:spPr>
        <p:txBody>
          <a:bodyPr/>
          <a:lstStyle/>
          <a:p>
            <a:r>
              <a:rPr lang="en-US" dirty="0"/>
              <a:t>Deliverables</a:t>
            </a:r>
          </a:p>
        </p:txBody>
      </p:sp>
      <p:sp>
        <p:nvSpPr>
          <p:cNvPr id="3" name="Slide Number Placeholder 2">
            <a:extLst>
              <a:ext uri="{FF2B5EF4-FFF2-40B4-BE49-F238E27FC236}">
                <a16:creationId xmlns:a16="http://schemas.microsoft.com/office/drawing/2014/main" id="{D30D2C59-06B1-94C7-9AE4-406C0C62D082}"/>
              </a:ext>
            </a:extLst>
          </p:cNvPr>
          <p:cNvSpPr>
            <a:spLocks noGrp="1"/>
          </p:cNvSpPr>
          <p:nvPr>
            <p:ph type="sldNum" sz="quarter" idx="12"/>
          </p:nvPr>
        </p:nvSpPr>
        <p:spPr/>
        <p:txBody>
          <a:bodyPr/>
          <a:lstStyle/>
          <a:p>
            <a:fld id="{B91E7F7B-0EE1-B74F-B9DC-3B117DE6E870}" type="slidenum">
              <a:rPr lang="en-US" smtClean="0"/>
              <a:t>10</a:t>
            </a:fld>
            <a:endParaRPr lang="en-US"/>
          </a:p>
        </p:txBody>
      </p:sp>
      <p:pic>
        <p:nvPicPr>
          <p:cNvPr id="4" name="Picture 3">
            <a:extLst>
              <a:ext uri="{FF2B5EF4-FFF2-40B4-BE49-F238E27FC236}">
                <a16:creationId xmlns:a16="http://schemas.microsoft.com/office/drawing/2014/main" id="{EE1EAD46-94FB-BF61-8DD4-C447A46E13EC}"/>
              </a:ext>
            </a:extLst>
          </p:cNvPr>
          <p:cNvPicPr>
            <a:picLocks noChangeAspect="1"/>
          </p:cNvPicPr>
          <p:nvPr/>
        </p:nvPicPr>
        <p:blipFill>
          <a:blip r:embed="rId5"/>
          <a:stretch>
            <a:fillRect/>
          </a:stretch>
        </p:blipFill>
        <p:spPr>
          <a:xfrm>
            <a:off x="4937469" y="2095684"/>
            <a:ext cx="2051970" cy="2666629"/>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2BF2EC28-C93B-EE65-7DCB-57AA26B1C9F0}"/>
              </a:ext>
            </a:extLst>
          </p:cNvPr>
          <p:cNvPicPr>
            <a:picLocks noChangeAspect="1"/>
          </p:cNvPicPr>
          <p:nvPr/>
        </p:nvPicPr>
        <p:blipFill>
          <a:blip r:embed="rId6"/>
          <a:stretch>
            <a:fillRect/>
          </a:stretch>
        </p:blipFill>
        <p:spPr>
          <a:xfrm>
            <a:off x="7903020" y="2403904"/>
            <a:ext cx="3665649" cy="2050187"/>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048A0E4E-A44E-E302-F9A7-08264A98F75A}"/>
              </a:ext>
            </a:extLst>
          </p:cNvPr>
          <p:cNvPicPr>
            <a:picLocks noChangeAspect="1"/>
          </p:cNvPicPr>
          <p:nvPr/>
        </p:nvPicPr>
        <p:blipFill>
          <a:blip r:embed="rId7"/>
          <a:stretch>
            <a:fillRect/>
          </a:stretch>
        </p:blipFill>
        <p:spPr>
          <a:xfrm>
            <a:off x="1248482" y="2095685"/>
            <a:ext cx="2206415" cy="2666629"/>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34BC86E9-A272-D905-0F2F-0B98514AA593}"/>
              </a:ext>
            </a:extLst>
          </p:cNvPr>
          <p:cNvSpPr txBox="1"/>
          <p:nvPr/>
        </p:nvSpPr>
        <p:spPr>
          <a:xfrm>
            <a:off x="1464816" y="5113537"/>
            <a:ext cx="1624612" cy="369332"/>
          </a:xfrm>
          <a:prstGeom prst="rect">
            <a:avLst/>
          </a:prstGeom>
          <a:noFill/>
        </p:spPr>
        <p:txBody>
          <a:bodyPr wrap="none" rtlCol="0">
            <a:spAutoFit/>
          </a:bodyPr>
          <a:lstStyle/>
          <a:p>
            <a:r>
              <a:rPr lang="en-US" dirty="0"/>
              <a:t>Full Codebase</a:t>
            </a:r>
          </a:p>
        </p:txBody>
      </p:sp>
      <p:sp>
        <p:nvSpPr>
          <p:cNvPr id="8" name="TextBox 7">
            <a:extLst>
              <a:ext uri="{FF2B5EF4-FFF2-40B4-BE49-F238E27FC236}">
                <a16:creationId xmlns:a16="http://schemas.microsoft.com/office/drawing/2014/main" id="{9E8ED36A-6B3A-7F1D-4686-206FE0238666}"/>
              </a:ext>
            </a:extLst>
          </p:cNvPr>
          <p:cNvSpPr txBox="1"/>
          <p:nvPr/>
        </p:nvSpPr>
        <p:spPr>
          <a:xfrm>
            <a:off x="5090907" y="5113537"/>
            <a:ext cx="1745093" cy="369332"/>
          </a:xfrm>
          <a:prstGeom prst="rect">
            <a:avLst/>
          </a:prstGeom>
          <a:noFill/>
        </p:spPr>
        <p:txBody>
          <a:bodyPr wrap="none" rtlCol="0">
            <a:spAutoFit/>
          </a:bodyPr>
          <a:lstStyle/>
          <a:p>
            <a:r>
              <a:rPr lang="en-US" dirty="0"/>
              <a:t>Detailed Report</a:t>
            </a:r>
          </a:p>
        </p:txBody>
      </p:sp>
      <p:sp>
        <p:nvSpPr>
          <p:cNvPr id="9" name="TextBox 8">
            <a:extLst>
              <a:ext uri="{FF2B5EF4-FFF2-40B4-BE49-F238E27FC236}">
                <a16:creationId xmlns:a16="http://schemas.microsoft.com/office/drawing/2014/main" id="{B47935D8-1072-6A46-2FF8-1A34C1031F7C}"/>
              </a:ext>
            </a:extLst>
          </p:cNvPr>
          <p:cNvSpPr txBox="1"/>
          <p:nvPr/>
        </p:nvSpPr>
        <p:spPr>
          <a:xfrm>
            <a:off x="8507014" y="5113537"/>
            <a:ext cx="2457660" cy="369332"/>
          </a:xfrm>
          <a:prstGeom prst="rect">
            <a:avLst/>
          </a:prstGeom>
          <a:noFill/>
        </p:spPr>
        <p:txBody>
          <a:bodyPr wrap="none" rtlCol="0">
            <a:spAutoFit/>
          </a:bodyPr>
          <a:lstStyle/>
          <a:p>
            <a:r>
              <a:rPr lang="en-US" dirty="0"/>
              <a:t>Summary Presentation</a:t>
            </a:r>
          </a:p>
        </p:txBody>
      </p:sp>
      <p:pic>
        <p:nvPicPr>
          <p:cNvPr id="14" name="Audio 13">
            <a:extLst>
              <a:ext uri="{FF2B5EF4-FFF2-40B4-BE49-F238E27FC236}">
                <a16:creationId xmlns:a16="http://schemas.microsoft.com/office/drawing/2014/main" id="{4A0328D8-0110-F259-D841-6EF3FB0BB9F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22343121"/>
      </p:ext>
    </p:extLst>
  </p:cSld>
  <p:clrMapOvr>
    <a:masterClrMapping/>
  </p:clrMapOvr>
  <mc:AlternateContent xmlns:mc="http://schemas.openxmlformats.org/markup-compatibility/2006" xmlns:p14="http://schemas.microsoft.com/office/powerpoint/2010/main">
    <mc:Choice Requires="p14">
      <p:transition spd="slow" p14:dur="2000" advTm="26307"/>
    </mc:Choice>
    <mc:Fallback xmlns="">
      <p:transition spd="slow" advTm="26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6837"/>
            <a:lum/>
          </a:blip>
          <a:srcRect/>
          <a:stretch>
            <a:fillRect t="-4000" b="-4000"/>
          </a:stretch>
        </a:blipFill>
        <a:effectLst/>
      </p:bgPr>
    </p:bg>
    <p:spTree>
      <p:nvGrpSpPr>
        <p:cNvPr id="1" name="">
          <a:extLst>
            <a:ext uri="{FF2B5EF4-FFF2-40B4-BE49-F238E27FC236}">
              <a16:creationId xmlns:a16="http://schemas.microsoft.com/office/drawing/2014/main" id="{10AE1100-301A-70D4-A960-61FDBC332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1C886-E82A-FAF7-B1C6-B9323BC5C36A}"/>
              </a:ext>
            </a:extLst>
          </p:cNvPr>
          <p:cNvSpPr>
            <a:spLocks noGrp="1"/>
          </p:cNvSpPr>
          <p:nvPr>
            <p:ph type="title"/>
          </p:nvPr>
        </p:nvSpPr>
        <p:spPr>
          <a:xfrm>
            <a:off x="838200" y="365126"/>
            <a:ext cx="10515600" cy="759340"/>
          </a:xfrm>
        </p:spPr>
        <p:txBody>
          <a:bodyPr/>
          <a:lstStyle/>
          <a:p>
            <a:r>
              <a:rPr lang="en-US" dirty="0"/>
              <a:t>References</a:t>
            </a:r>
          </a:p>
        </p:txBody>
      </p:sp>
      <p:sp>
        <p:nvSpPr>
          <p:cNvPr id="3" name="Slide Number Placeholder 2">
            <a:extLst>
              <a:ext uri="{FF2B5EF4-FFF2-40B4-BE49-F238E27FC236}">
                <a16:creationId xmlns:a16="http://schemas.microsoft.com/office/drawing/2014/main" id="{2D49C6EE-1124-3099-1805-88D6B330101C}"/>
              </a:ext>
            </a:extLst>
          </p:cNvPr>
          <p:cNvSpPr>
            <a:spLocks noGrp="1"/>
          </p:cNvSpPr>
          <p:nvPr>
            <p:ph type="sldNum" sz="quarter" idx="12"/>
          </p:nvPr>
        </p:nvSpPr>
        <p:spPr/>
        <p:txBody>
          <a:bodyPr/>
          <a:lstStyle/>
          <a:p>
            <a:fld id="{B91E7F7B-0EE1-B74F-B9DC-3B117DE6E870}" type="slidenum">
              <a:rPr lang="en-US" smtClean="0"/>
              <a:t>11</a:t>
            </a:fld>
            <a:endParaRPr lang="en-US"/>
          </a:p>
        </p:txBody>
      </p:sp>
      <p:sp>
        <p:nvSpPr>
          <p:cNvPr id="11" name="TextBox 10">
            <a:extLst>
              <a:ext uri="{FF2B5EF4-FFF2-40B4-BE49-F238E27FC236}">
                <a16:creationId xmlns:a16="http://schemas.microsoft.com/office/drawing/2014/main" id="{BD9EA75F-2C18-D6E8-6F19-5190C704E775}"/>
              </a:ext>
            </a:extLst>
          </p:cNvPr>
          <p:cNvSpPr txBox="1"/>
          <p:nvPr/>
        </p:nvSpPr>
        <p:spPr>
          <a:xfrm>
            <a:off x="731668" y="1229895"/>
            <a:ext cx="10040645" cy="5262979"/>
          </a:xfrm>
          <a:prstGeom prst="rect">
            <a:avLst/>
          </a:prstGeom>
          <a:noFill/>
        </p:spPr>
        <p:txBody>
          <a:bodyPr wrap="square" rtlCol="0">
            <a:spAutoFit/>
          </a:bodyPr>
          <a:lstStyle/>
          <a:p>
            <a:r>
              <a:rPr lang="en-US" sz="1400" dirty="0"/>
              <a:t>[1] Lundberg, S. M., &amp; Lee, S.-I. (2017). A Uni- </a:t>
            </a:r>
            <a:r>
              <a:rPr lang="en-US" sz="1400" dirty="0" err="1"/>
              <a:t>fied</a:t>
            </a:r>
            <a:r>
              <a:rPr lang="en-US" sz="1400" dirty="0"/>
              <a:t> Approach to Interpreting Model </a:t>
            </a:r>
            <a:r>
              <a:rPr lang="en-US" sz="1400" dirty="0" err="1"/>
              <a:t>Predic</a:t>
            </a:r>
            <a:r>
              <a:rPr lang="en-US" sz="1400" dirty="0"/>
              <a:t>- </a:t>
            </a:r>
            <a:r>
              <a:rPr lang="en-US" sz="1400" dirty="0" err="1"/>
              <a:t>tions</a:t>
            </a:r>
            <a:r>
              <a:rPr lang="en-US" sz="1400" dirty="0"/>
              <a:t>. Advances in Neural Information Process- </a:t>
            </a:r>
            <a:r>
              <a:rPr lang="en-US" sz="1400" dirty="0" err="1"/>
              <a:t>ing</a:t>
            </a:r>
            <a:r>
              <a:rPr lang="en-US" sz="1400" dirty="0"/>
              <a:t> Systems.</a:t>
            </a:r>
          </a:p>
          <a:p>
            <a:r>
              <a:rPr lang="en-US" sz="1400" dirty="0"/>
              <a:t>[2] Ribeiro, M. T., Singh, S., &amp; </a:t>
            </a:r>
            <a:r>
              <a:rPr lang="en-US" sz="1400" dirty="0" err="1"/>
              <a:t>Guestrin</a:t>
            </a:r>
            <a:r>
              <a:rPr lang="en-US" sz="1400" dirty="0"/>
              <a:t>, C. (2016). “Why Should I Trust You?”: Explaining the Predictions of Any Classifier. Proceedings of the 22nd ACM SIGKDD.</a:t>
            </a:r>
          </a:p>
          <a:p>
            <a:r>
              <a:rPr lang="en-US" sz="1400" dirty="0"/>
              <a:t>[3] Sundararajan, M., </a:t>
            </a:r>
            <a:r>
              <a:rPr lang="en-US" sz="1400" dirty="0" err="1"/>
              <a:t>Taly</a:t>
            </a:r>
            <a:r>
              <a:rPr lang="en-US" sz="1400" dirty="0"/>
              <a:t>, A., &amp; Yan, Q. (2017). Axiomatic Attribution for Deep Networks. In- </a:t>
            </a:r>
            <a:r>
              <a:rPr lang="en-US" sz="1400" dirty="0" err="1"/>
              <a:t>ternational</a:t>
            </a:r>
            <a:r>
              <a:rPr lang="en-US" sz="1400" dirty="0"/>
              <a:t> Conference on Machine Learning (ICML).</a:t>
            </a:r>
          </a:p>
          <a:p>
            <a:r>
              <a:rPr lang="en-US" sz="1400" dirty="0"/>
              <a:t>[4] </a:t>
            </a:r>
            <a:r>
              <a:rPr lang="en-US" sz="1400" dirty="0" err="1"/>
              <a:t>Kokhlikyan</a:t>
            </a:r>
            <a:r>
              <a:rPr lang="en-US" sz="1400" dirty="0"/>
              <a:t>, N., et al. (2020). </a:t>
            </a:r>
            <a:r>
              <a:rPr lang="en-US" sz="1400" dirty="0" err="1"/>
              <a:t>Captum</a:t>
            </a:r>
            <a:r>
              <a:rPr lang="en-US" sz="1400" dirty="0"/>
              <a:t>: A Model Interpretability Library for </a:t>
            </a:r>
            <a:r>
              <a:rPr lang="en-US" sz="1400" dirty="0" err="1"/>
              <a:t>PyTorch</a:t>
            </a:r>
            <a:r>
              <a:rPr lang="en-US" sz="1400" dirty="0"/>
              <a:t>. </a:t>
            </a:r>
            <a:r>
              <a:rPr lang="en-US" sz="1400" dirty="0" err="1"/>
              <a:t>arXiv</a:t>
            </a:r>
            <a:r>
              <a:rPr lang="en-US" sz="1400" dirty="0"/>
              <a:t> preprint arXiv:2009.07896.</a:t>
            </a:r>
          </a:p>
          <a:p>
            <a:r>
              <a:rPr lang="en-US" sz="1400" dirty="0"/>
              <a:t>[5] </a:t>
            </a:r>
            <a:r>
              <a:rPr lang="en-US" sz="1400" dirty="0" err="1"/>
              <a:t>Vig</a:t>
            </a:r>
            <a:r>
              <a:rPr lang="en-US" sz="1400" dirty="0"/>
              <a:t>, J. (2019). A Multiscale Visualization of Attention in the Transformer Model. </a:t>
            </a:r>
            <a:r>
              <a:rPr lang="en-US" sz="1400" dirty="0" err="1"/>
              <a:t>arXiv</a:t>
            </a:r>
            <a:r>
              <a:rPr lang="en-US" sz="1400" dirty="0"/>
              <a:t> preprint arXiv:1906.05714.</a:t>
            </a:r>
          </a:p>
          <a:p>
            <a:r>
              <a:rPr lang="en-US" sz="1400" dirty="0"/>
              <a:t>[6] </a:t>
            </a:r>
            <a:r>
              <a:rPr lang="en-US" sz="1400" dirty="0" err="1"/>
              <a:t>Mothilal</a:t>
            </a:r>
            <a:r>
              <a:rPr lang="en-US" sz="1400" dirty="0"/>
              <a:t>, R. K., Sharma, A., &amp; Tan, C. (2020). Explaining Machine Learning </a:t>
            </a:r>
            <a:r>
              <a:rPr lang="en-US" sz="1400" dirty="0" err="1"/>
              <a:t>Classifiers,Proceedings</a:t>
            </a:r>
            <a:r>
              <a:rPr lang="en-US" sz="1400" dirty="0"/>
              <a:t> of the 2020 Conference on Fairness, Accountability, and Transparency (FAT*20).</a:t>
            </a:r>
          </a:p>
          <a:p>
            <a:r>
              <a:rPr lang="en-US" sz="1400" dirty="0"/>
              <a:t>[7] </a:t>
            </a:r>
            <a:r>
              <a:rPr lang="en-US" sz="1400" dirty="0" err="1"/>
              <a:t>Geada</a:t>
            </a:r>
            <a:r>
              <a:rPr lang="en-US" sz="1400" dirty="0"/>
              <a:t>, R., et al. (2021). </a:t>
            </a:r>
            <a:r>
              <a:rPr lang="en-US" sz="1400" dirty="0" err="1"/>
              <a:t>TrustyAI</a:t>
            </a:r>
            <a:r>
              <a:rPr lang="en-US" sz="1400" dirty="0"/>
              <a:t> </a:t>
            </a:r>
            <a:r>
              <a:rPr lang="en-US" sz="1400" dirty="0" err="1"/>
              <a:t>Explainabil</a:t>
            </a:r>
            <a:r>
              <a:rPr lang="en-US" sz="1400" dirty="0"/>
              <a:t>- </a:t>
            </a:r>
            <a:r>
              <a:rPr lang="en-US" sz="1400" dirty="0" err="1"/>
              <a:t>ity</a:t>
            </a:r>
            <a:r>
              <a:rPr lang="en-US" sz="1400" dirty="0"/>
              <a:t> Toolkit. </a:t>
            </a:r>
            <a:r>
              <a:rPr lang="en-US" sz="1400" dirty="0" err="1"/>
              <a:t>arXiv</a:t>
            </a:r>
            <a:r>
              <a:rPr lang="en-US" sz="1400" dirty="0"/>
              <a:t> preprint arXiv:2104.12717.</a:t>
            </a:r>
          </a:p>
          <a:p>
            <a:r>
              <a:rPr lang="en-US" sz="1400" dirty="0"/>
              <a:t>[8] Lin, Z. Q., et al. (2019). Do Explanations Re- </a:t>
            </a:r>
            <a:r>
              <a:rPr lang="en-US" sz="1400" dirty="0" err="1"/>
              <a:t>flect</a:t>
            </a:r>
            <a:r>
              <a:rPr lang="en-US" sz="1400" dirty="0"/>
              <a:t> Decisions? A Machine-centric Strategy to Quantify the Performance of Explainability Al- </a:t>
            </a:r>
            <a:r>
              <a:rPr lang="en-US" sz="1400" dirty="0" err="1"/>
              <a:t>gorithms</a:t>
            </a:r>
            <a:r>
              <a:rPr lang="en-US" sz="1400" dirty="0"/>
              <a:t>. </a:t>
            </a:r>
            <a:r>
              <a:rPr lang="en-US" sz="1400" dirty="0" err="1"/>
              <a:t>arXiv</a:t>
            </a:r>
            <a:r>
              <a:rPr lang="en-US" sz="1400" dirty="0"/>
              <a:t> preprint arXiv:1910.07387.</a:t>
            </a:r>
          </a:p>
          <a:p>
            <a:r>
              <a:rPr lang="en-US" sz="1400" dirty="0"/>
              <a:t>[9] Salih, A. M., et al. (2023). A Perspective on Explainable Artificial Intelligence Methods: SHAP and LIME. Artificial Intelligence and Systems.</a:t>
            </a:r>
          </a:p>
          <a:p>
            <a:r>
              <a:rPr lang="en-US" sz="1400" dirty="0"/>
              <a:t>[10] </a:t>
            </a:r>
            <a:r>
              <a:rPr lang="en-US" sz="1400" dirty="0" err="1"/>
              <a:t>Vimbi</a:t>
            </a:r>
            <a:r>
              <a:rPr lang="en-US" sz="1400" dirty="0"/>
              <a:t>, V., </a:t>
            </a:r>
            <a:r>
              <a:rPr lang="en-US" sz="1400" dirty="0" err="1"/>
              <a:t>Shaffi</a:t>
            </a:r>
            <a:r>
              <a:rPr lang="en-US" sz="1400" dirty="0"/>
              <a:t>, N., &amp; Mahmud, M. (2024). Interpreting Artificial Intelligence Models: A Systematic Review on the Application of LIME and SHAP in Alzheimer’s Disease Detection. Brain Informatics.</a:t>
            </a:r>
          </a:p>
          <a:p>
            <a:r>
              <a:rPr lang="en-US" sz="1400" dirty="0"/>
              <a:t>[11] </a:t>
            </a:r>
            <a:r>
              <a:rPr lang="en-US" sz="1400" dirty="0" err="1"/>
              <a:t>Selvaraju</a:t>
            </a:r>
            <a:r>
              <a:rPr lang="en-US" sz="1400" dirty="0"/>
              <a:t>, R. R., Cogswell, M., Das, A., et al. (2017). Grad-CAM: Visual Explanations from Deep Networks via Gradient-based </a:t>
            </a:r>
            <a:r>
              <a:rPr lang="en-US" sz="1400" dirty="0" err="1"/>
              <a:t>Localiza</a:t>
            </a:r>
            <a:r>
              <a:rPr lang="en-US" sz="1400" dirty="0"/>
              <a:t>- </a:t>
            </a:r>
            <a:r>
              <a:rPr lang="en-US" sz="1400" dirty="0" err="1"/>
              <a:t>tion</a:t>
            </a:r>
            <a:r>
              <a:rPr lang="en-US" sz="1400" dirty="0"/>
              <a:t>. Proceedings of the IEEE International Conference on Computer Vision (ICCV).</a:t>
            </a:r>
          </a:p>
          <a:p>
            <a:r>
              <a:rPr lang="en-US" sz="1400" dirty="0"/>
              <a:t>[12] Doshi-Velez, F., &amp; Kim, B. (2017). Towards a Rigorous Science of Interpretable Machine Learning. </a:t>
            </a:r>
            <a:r>
              <a:rPr lang="en-US" sz="1400" dirty="0" err="1"/>
              <a:t>arXiv</a:t>
            </a:r>
            <a:r>
              <a:rPr lang="en-US" sz="1400" dirty="0"/>
              <a:t> preprint arXiv:1702.08608.</a:t>
            </a:r>
          </a:p>
          <a:p>
            <a:r>
              <a:rPr lang="en-US" sz="1400" dirty="0"/>
              <a:t>[13] Alvarez-</a:t>
            </a:r>
            <a:r>
              <a:rPr lang="en-US" sz="1400" dirty="0" err="1"/>
              <a:t>Melis</a:t>
            </a:r>
            <a:r>
              <a:rPr lang="en-US" sz="1400" dirty="0"/>
              <a:t>, D., &amp; </a:t>
            </a:r>
            <a:r>
              <a:rPr lang="en-US" sz="1400" dirty="0" err="1"/>
              <a:t>Jaakkola</a:t>
            </a:r>
            <a:r>
              <a:rPr lang="en-US" sz="1400" dirty="0"/>
              <a:t>, T. S. (2018). Towards Robust Interpretability with Self- Explaining Neural Networks. Advances in Neu- </a:t>
            </a:r>
            <a:r>
              <a:rPr lang="en-US" sz="1400" dirty="0" err="1"/>
              <a:t>ral</a:t>
            </a:r>
            <a:r>
              <a:rPr lang="en-US" sz="1400" dirty="0"/>
              <a:t> Information Processing Systems (</a:t>
            </a:r>
            <a:r>
              <a:rPr lang="en-US" sz="1400" dirty="0" err="1"/>
              <a:t>NeurIPS</a:t>
            </a:r>
            <a:r>
              <a:rPr lang="en-US" sz="1400" dirty="0"/>
              <a:t>).</a:t>
            </a:r>
          </a:p>
          <a:p>
            <a:endParaRPr lang="en-US" sz="1400" dirty="0"/>
          </a:p>
        </p:txBody>
      </p:sp>
      <p:pic>
        <p:nvPicPr>
          <p:cNvPr id="22" name="Audio 21">
            <a:extLst>
              <a:ext uri="{FF2B5EF4-FFF2-40B4-BE49-F238E27FC236}">
                <a16:creationId xmlns:a16="http://schemas.microsoft.com/office/drawing/2014/main" id="{448355C6-4F0C-43D5-9E26-36A8523EA2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00848448"/>
      </p:ext>
    </p:extLst>
  </p:cSld>
  <p:clrMapOvr>
    <a:masterClrMapping/>
  </p:clrMapOvr>
  <mc:AlternateContent xmlns:mc="http://schemas.openxmlformats.org/markup-compatibility/2006" xmlns:p14="http://schemas.microsoft.com/office/powerpoint/2010/main">
    <mc:Choice Requires="p14">
      <p:transition spd="slow" p14:dur="2000" advTm="11827"/>
    </mc:Choice>
    <mc:Fallback xmlns="">
      <p:transition spd="slow" advTm="11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8126"/>
            <a:lum/>
          </a:blip>
          <a:srcRect/>
          <a:stretch>
            <a:fillRect t="-4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9D27C-C7AE-E81E-C731-1AC9D9F39031}"/>
              </a:ext>
            </a:extLst>
          </p:cNvPr>
          <p:cNvSpPr>
            <a:spLocks noGrp="1"/>
          </p:cNvSpPr>
          <p:nvPr>
            <p:ph type="title"/>
          </p:nvPr>
        </p:nvSpPr>
        <p:spPr>
          <a:xfrm>
            <a:off x="838200" y="365126"/>
            <a:ext cx="10515600" cy="759340"/>
          </a:xfrm>
        </p:spPr>
        <p:txBody>
          <a:bodyPr/>
          <a:lstStyle/>
          <a:p>
            <a:r>
              <a:rPr lang="en-US" dirty="0"/>
              <a:t>Introduction</a:t>
            </a:r>
          </a:p>
        </p:txBody>
      </p:sp>
      <p:pic>
        <p:nvPicPr>
          <p:cNvPr id="3" name="Picture 2">
            <a:extLst>
              <a:ext uri="{FF2B5EF4-FFF2-40B4-BE49-F238E27FC236}">
                <a16:creationId xmlns:a16="http://schemas.microsoft.com/office/drawing/2014/main" id="{1A184220-1A1D-ED09-905F-3F1021DB4BA3}"/>
              </a:ext>
            </a:extLst>
          </p:cNvPr>
          <p:cNvPicPr>
            <a:picLocks noChangeAspect="1"/>
          </p:cNvPicPr>
          <p:nvPr/>
        </p:nvPicPr>
        <p:blipFill>
          <a:blip r:embed="rId5"/>
          <a:stretch>
            <a:fillRect/>
          </a:stretch>
        </p:blipFill>
        <p:spPr>
          <a:xfrm>
            <a:off x="6742865" y="3772708"/>
            <a:ext cx="4897200" cy="2113004"/>
          </a:xfrm>
          <a:prstGeom prst="rect">
            <a:avLst/>
          </a:prstGeom>
          <a:ln>
            <a:solidFill>
              <a:schemeClr val="bg1">
                <a:lumMod val="50000"/>
              </a:schemeClr>
            </a:solidFill>
          </a:ln>
        </p:spPr>
      </p:pic>
      <p:pic>
        <p:nvPicPr>
          <p:cNvPr id="1026" name="Picture 2" descr="Biotechnology - Future of Life Institute">
            <a:extLst>
              <a:ext uri="{FF2B5EF4-FFF2-40B4-BE49-F238E27FC236}">
                <a16:creationId xmlns:a16="http://schemas.microsoft.com/office/drawing/2014/main" id="{F0125EE5-E7CE-D557-D451-8230769EDF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2865" y="1124466"/>
            <a:ext cx="4897200" cy="2113004"/>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6FE3CE-833C-27DA-7CD9-2AB2D8BA8ADC}"/>
              </a:ext>
            </a:extLst>
          </p:cNvPr>
          <p:cNvSpPr txBox="1"/>
          <p:nvPr/>
        </p:nvSpPr>
        <p:spPr>
          <a:xfrm>
            <a:off x="630315" y="1361397"/>
            <a:ext cx="5814873" cy="4247317"/>
          </a:xfrm>
          <a:prstGeom prst="rect">
            <a:avLst/>
          </a:prstGeom>
          <a:noFill/>
        </p:spPr>
        <p:txBody>
          <a:bodyPr wrap="square" rtlCol="0">
            <a:spAutoFit/>
          </a:bodyPr>
          <a:lstStyle/>
          <a:p>
            <a:pPr>
              <a:buFont typeface="Arial" panose="020B0604020202020204" pitchFamily="34" charset="0"/>
              <a:buChar char="•"/>
            </a:pPr>
            <a:r>
              <a:rPr lang="en-US" dirty="0"/>
              <a:t> Artificial Intelligence and Machine Learning models are increasingly deployed across </a:t>
            </a:r>
            <a:r>
              <a:rPr lang="en-US" b="1" dirty="0"/>
              <a:t>critical domains</a:t>
            </a:r>
            <a:r>
              <a:rPr lang="en-US" dirty="0"/>
              <a:t>, including pharmaceutical, healthcare, manufacturing, and finance, to automate complex </a:t>
            </a:r>
            <a:r>
              <a:rPr lang="en-US" b="1" dirty="0"/>
              <a:t>decision-making</a:t>
            </a:r>
            <a:r>
              <a:rPr lang="en-US" dirty="0"/>
              <a:t> processes.</a:t>
            </a:r>
          </a:p>
          <a:p>
            <a:pPr>
              <a:buFont typeface="Arial" panose="020B0604020202020204" pitchFamily="34" charset="0"/>
              <a:buChar char="•"/>
            </a:pPr>
            <a:endParaRPr lang="en-US" dirty="0"/>
          </a:p>
          <a:p>
            <a:pPr>
              <a:buFont typeface="Arial" panose="020B0604020202020204" pitchFamily="34" charset="0"/>
              <a:buChar char="•"/>
            </a:pPr>
            <a:r>
              <a:rPr lang="en-US" dirty="0"/>
              <a:t> Despite their often high accuracy, many AI/ML models operate as "</a:t>
            </a:r>
            <a:r>
              <a:rPr lang="en-US" b="1" dirty="0"/>
              <a:t>black boxes</a:t>
            </a:r>
            <a:r>
              <a:rPr lang="en-US" dirty="0"/>
              <a:t>," where the reasoning behind their predictions remains unclear, creating challenges in trust, reliability, and accountability with regulators</a:t>
            </a:r>
          </a:p>
          <a:p>
            <a:pPr>
              <a:buFont typeface="Arial" panose="020B0604020202020204" pitchFamily="34" charset="0"/>
              <a:buChar char="•"/>
            </a:pPr>
            <a:endParaRPr lang="en-US" dirty="0"/>
          </a:p>
          <a:p>
            <a:pPr>
              <a:buFont typeface="Arial" panose="020B0604020202020204" pitchFamily="34" charset="0"/>
              <a:buChar char="•"/>
            </a:pPr>
            <a:r>
              <a:rPr lang="en-US" b="1" dirty="0"/>
              <a:t> Explainability</a:t>
            </a:r>
            <a:r>
              <a:rPr lang="en-US" dirty="0"/>
              <a:t> is crucial to bridge this gap by providing insights into model behavior, enabling developers and stakeholders to validate decisions, and ultimately ensure compliance with ethical and regulatory standards, and build trust in AI-driven systems</a:t>
            </a:r>
          </a:p>
        </p:txBody>
      </p:sp>
      <p:sp>
        <p:nvSpPr>
          <p:cNvPr id="5" name="Slide Number Placeholder 4">
            <a:extLst>
              <a:ext uri="{FF2B5EF4-FFF2-40B4-BE49-F238E27FC236}">
                <a16:creationId xmlns:a16="http://schemas.microsoft.com/office/drawing/2014/main" id="{88774991-1BE0-D784-982F-4F1D8615F6FB}"/>
              </a:ext>
            </a:extLst>
          </p:cNvPr>
          <p:cNvSpPr>
            <a:spLocks noGrp="1"/>
          </p:cNvSpPr>
          <p:nvPr>
            <p:ph type="sldNum" sz="quarter" idx="12"/>
          </p:nvPr>
        </p:nvSpPr>
        <p:spPr/>
        <p:txBody>
          <a:bodyPr/>
          <a:lstStyle/>
          <a:p>
            <a:fld id="{B91E7F7B-0EE1-B74F-B9DC-3B117DE6E870}" type="slidenum">
              <a:rPr lang="en-US" smtClean="0"/>
              <a:t>2</a:t>
            </a:fld>
            <a:endParaRPr lang="en-US"/>
          </a:p>
        </p:txBody>
      </p:sp>
      <p:pic>
        <p:nvPicPr>
          <p:cNvPr id="19" name="Audio 18">
            <a:extLst>
              <a:ext uri="{FF2B5EF4-FFF2-40B4-BE49-F238E27FC236}">
                <a16:creationId xmlns:a16="http://schemas.microsoft.com/office/drawing/2014/main" id="{4AC30489-1981-530D-F5F4-81041C77FD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43936034"/>
      </p:ext>
    </p:extLst>
  </p:cSld>
  <p:clrMapOvr>
    <a:masterClrMapping/>
  </p:clrMapOvr>
  <mc:AlternateContent xmlns:mc="http://schemas.openxmlformats.org/markup-compatibility/2006" xmlns:p14="http://schemas.microsoft.com/office/powerpoint/2010/main">
    <mc:Choice Requires="p14">
      <p:transition spd="slow" p14:dur="2000" advTm="86509"/>
    </mc:Choice>
    <mc:Fallback xmlns="">
      <p:transition spd="slow" advTm="86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8126"/>
            <a:lum/>
          </a:blip>
          <a:srcRect/>
          <a:stretch>
            <a:fillRect t="-4000" b="-4000"/>
          </a:stretch>
        </a:blipFill>
        <a:effectLst/>
      </p:bgPr>
    </p:bg>
    <p:spTree>
      <p:nvGrpSpPr>
        <p:cNvPr id="1" name="">
          <a:extLst>
            <a:ext uri="{FF2B5EF4-FFF2-40B4-BE49-F238E27FC236}">
              <a16:creationId xmlns:a16="http://schemas.microsoft.com/office/drawing/2014/main" id="{4FF97AB5-CE78-CE8D-D2F0-D53321C9B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E6AC3-CD16-B4C6-DACF-420E5DCED830}"/>
              </a:ext>
            </a:extLst>
          </p:cNvPr>
          <p:cNvSpPr>
            <a:spLocks noGrp="1"/>
          </p:cNvSpPr>
          <p:nvPr>
            <p:ph type="title"/>
          </p:nvPr>
        </p:nvSpPr>
        <p:spPr>
          <a:xfrm>
            <a:off x="838200" y="365126"/>
            <a:ext cx="10515600" cy="759340"/>
          </a:xfrm>
        </p:spPr>
        <p:txBody>
          <a:bodyPr/>
          <a:lstStyle/>
          <a:p>
            <a:r>
              <a:rPr lang="en-US" dirty="0"/>
              <a:t>Approach &amp; Methods</a:t>
            </a:r>
          </a:p>
        </p:txBody>
      </p:sp>
      <p:pic>
        <p:nvPicPr>
          <p:cNvPr id="2050" name="Picture 2" descr="AI Ethics 101: What is Explainable AI? — Salt Data Labs">
            <a:extLst>
              <a:ext uri="{FF2B5EF4-FFF2-40B4-BE49-F238E27FC236}">
                <a16:creationId xmlns:a16="http://schemas.microsoft.com/office/drawing/2014/main" id="{B727B90F-E9D3-0954-FA55-05912F1606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006" b="12578"/>
          <a:stretch/>
        </p:blipFill>
        <p:spPr bwMode="auto">
          <a:xfrm>
            <a:off x="7460214" y="1044567"/>
            <a:ext cx="3893586" cy="19560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D30BC022-B3CA-041F-76AA-1CC8E0329F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4481" y="3429000"/>
            <a:ext cx="4586795" cy="31887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87EF55-4BCB-6444-A92D-B828ABF0129D}"/>
              </a:ext>
            </a:extLst>
          </p:cNvPr>
          <p:cNvSpPr txBox="1"/>
          <p:nvPr/>
        </p:nvSpPr>
        <p:spPr>
          <a:xfrm>
            <a:off x="772358" y="1569491"/>
            <a:ext cx="538874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Explainability can be the focus on a few different areas of a given experiment, such as the input data, the weights and features, or even the algorithms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diverse set of </a:t>
            </a:r>
            <a:r>
              <a:rPr lang="en-US" b="1" dirty="0"/>
              <a:t>datasets</a:t>
            </a:r>
            <a:r>
              <a:rPr lang="en-US" dirty="0"/>
              <a:t> (tabular, text, image), </a:t>
            </a:r>
            <a:r>
              <a:rPr lang="en-US" b="1" dirty="0"/>
              <a:t>models</a:t>
            </a:r>
            <a:r>
              <a:rPr lang="en-US" dirty="0"/>
              <a:t> (discriminative, generative, open-source, closed-source), and </a:t>
            </a:r>
            <a:r>
              <a:rPr lang="en-US" b="1" dirty="0"/>
              <a:t>interpretability</a:t>
            </a:r>
            <a:r>
              <a:rPr lang="en-US" dirty="0"/>
              <a:t> </a:t>
            </a:r>
            <a:r>
              <a:rPr lang="en-US" b="1" dirty="0"/>
              <a:t>methods</a:t>
            </a:r>
            <a:r>
              <a:rPr lang="en-US" dirty="0"/>
              <a:t> were selected.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Aim to highlight the balance between model </a:t>
            </a:r>
            <a:r>
              <a:rPr lang="en-US" b="1" dirty="0"/>
              <a:t>accuracy and interpretability</a:t>
            </a:r>
            <a:r>
              <a:rPr lang="en-US" dirty="0"/>
              <a:t>, tailoring model and method choices to specific tasks for optimal transparency and performance of the model</a:t>
            </a:r>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E3D439E0-BFF6-91C8-5F54-6C9C188E0DB3}"/>
              </a:ext>
            </a:extLst>
          </p:cNvPr>
          <p:cNvSpPr>
            <a:spLocks noGrp="1"/>
          </p:cNvSpPr>
          <p:nvPr>
            <p:ph type="sldNum" sz="quarter" idx="12"/>
          </p:nvPr>
        </p:nvSpPr>
        <p:spPr/>
        <p:txBody>
          <a:bodyPr/>
          <a:lstStyle/>
          <a:p>
            <a:fld id="{B91E7F7B-0EE1-B74F-B9DC-3B117DE6E870}" type="slidenum">
              <a:rPr lang="en-US" smtClean="0"/>
              <a:t>3</a:t>
            </a:fld>
            <a:endParaRPr lang="en-US"/>
          </a:p>
        </p:txBody>
      </p:sp>
      <p:pic>
        <p:nvPicPr>
          <p:cNvPr id="14" name="Audio 13">
            <a:extLst>
              <a:ext uri="{FF2B5EF4-FFF2-40B4-BE49-F238E27FC236}">
                <a16:creationId xmlns:a16="http://schemas.microsoft.com/office/drawing/2014/main" id="{82D1E656-FACD-3CD6-9101-EDCEC35B967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51065015"/>
      </p:ext>
    </p:extLst>
  </p:cSld>
  <p:clrMapOvr>
    <a:masterClrMapping/>
  </p:clrMapOvr>
  <mc:AlternateContent xmlns:mc="http://schemas.openxmlformats.org/markup-compatibility/2006" xmlns:p14="http://schemas.microsoft.com/office/powerpoint/2010/main">
    <mc:Choice Requires="p14">
      <p:transition spd="slow" p14:dur="2000" advTm="81893"/>
    </mc:Choice>
    <mc:Fallback xmlns="">
      <p:transition spd="slow" advTm="81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8126"/>
            <a:lum/>
          </a:blip>
          <a:srcRect/>
          <a:stretch>
            <a:fillRect t="-4000" b="-4000"/>
          </a:stretch>
        </a:blipFill>
        <a:effectLst/>
      </p:bgPr>
    </p:bg>
    <p:spTree>
      <p:nvGrpSpPr>
        <p:cNvPr id="1" name="">
          <a:extLst>
            <a:ext uri="{FF2B5EF4-FFF2-40B4-BE49-F238E27FC236}">
              <a16:creationId xmlns:a16="http://schemas.microsoft.com/office/drawing/2014/main" id="{27BACE7A-BB20-F6DD-D300-A7EEE76777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43A5E9-ADEC-C87F-5521-4A415BFDE0B9}"/>
              </a:ext>
            </a:extLst>
          </p:cNvPr>
          <p:cNvSpPr>
            <a:spLocks noGrp="1"/>
          </p:cNvSpPr>
          <p:nvPr>
            <p:ph type="title"/>
          </p:nvPr>
        </p:nvSpPr>
        <p:spPr>
          <a:xfrm>
            <a:off x="838200" y="365126"/>
            <a:ext cx="10515600" cy="759340"/>
          </a:xfrm>
        </p:spPr>
        <p:txBody>
          <a:bodyPr/>
          <a:lstStyle/>
          <a:p>
            <a:r>
              <a:rPr lang="en-US" dirty="0"/>
              <a:t>Data</a:t>
            </a:r>
          </a:p>
        </p:txBody>
      </p:sp>
      <p:sp>
        <p:nvSpPr>
          <p:cNvPr id="3" name="Rounded Rectangle 2">
            <a:extLst>
              <a:ext uri="{FF2B5EF4-FFF2-40B4-BE49-F238E27FC236}">
                <a16:creationId xmlns:a16="http://schemas.microsoft.com/office/drawing/2014/main" id="{ACD6BF8B-E46E-C5B0-1D86-D1FD094C817F}"/>
              </a:ext>
            </a:extLst>
          </p:cNvPr>
          <p:cNvSpPr/>
          <p:nvPr/>
        </p:nvSpPr>
        <p:spPr>
          <a:xfrm>
            <a:off x="618503"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California</a:t>
            </a:r>
            <a:br>
              <a:rPr lang="en-US" dirty="0"/>
            </a:br>
            <a:r>
              <a:rPr lang="en-US" dirty="0"/>
              <a:t>Housing</a:t>
            </a:r>
          </a:p>
        </p:txBody>
      </p:sp>
      <p:sp>
        <p:nvSpPr>
          <p:cNvPr id="4" name="Rounded Rectangle 3">
            <a:extLst>
              <a:ext uri="{FF2B5EF4-FFF2-40B4-BE49-F238E27FC236}">
                <a16:creationId xmlns:a16="http://schemas.microsoft.com/office/drawing/2014/main" id="{7088B7C3-BA64-E0F9-A2EB-D1F73E8FA2C9}"/>
              </a:ext>
            </a:extLst>
          </p:cNvPr>
          <p:cNvSpPr/>
          <p:nvPr/>
        </p:nvSpPr>
        <p:spPr>
          <a:xfrm>
            <a:off x="2881714"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Wisconsin</a:t>
            </a:r>
            <a:br>
              <a:rPr lang="en-US" dirty="0"/>
            </a:br>
            <a:r>
              <a:rPr lang="en-US" dirty="0"/>
              <a:t>Breast Cancer</a:t>
            </a:r>
          </a:p>
        </p:txBody>
      </p:sp>
      <p:sp>
        <p:nvSpPr>
          <p:cNvPr id="5" name="Rounded Rectangle 4">
            <a:extLst>
              <a:ext uri="{FF2B5EF4-FFF2-40B4-BE49-F238E27FC236}">
                <a16:creationId xmlns:a16="http://schemas.microsoft.com/office/drawing/2014/main" id="{372CAD98-A06C-B054-F79E-1BA27EC6236B}"/>
              </a:ext>
            </a:extLst>
          </p:cNvPr>
          <p:cNvSpPr/>
          <p:nvPr/>
        </p:nvSpPr>
        <p:spPr>
          <a:xfrm>
            <a:off x="5144925"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 News</a:t>
            </a:r>
          </a:p>
        </p:txBody>
      </p:sp>
      <p:sp>
        <p:nvSpPr>
          <p:cNvPr id="6" name="Rounded Rectangle 5">
            <a:extLst>
              <a:ext uri="{FF2B5EF4-FFF2-40B4-BE49-F238E27FC236}">
                <a16:creationId xmlns:a16="http://schemas.microsoft.com/office/drawing/2014/main" id="{75B8980B-C6C6-4EEE-6F4C-FBFDA2ECD087}"/>
              </a:ext>
            </a:extLst>
          </p:cNvPr>
          <p:cNvSpPr/>
          <p:nvPr/>
        </p:nvSpPr>
        <p:spPr>
          <a:xfrm>
            <a:off x="9671347" y="1166945"/>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 Prompts</a:t>
            </a:r>
          </a:p>
        </p:txBody>
      </p:sp>
      <p:sp>
        <p:nvSpPr>
          <p:cNvPr id="7" name="Rounded Rectangle 6">
            <a:extLst>
              <a:ext uri="{FF2B5EF4-FFF2-40B4-BE49-F238E27FC236}">
                <a16:creationId xmlns:a16="http://schemas.microsoft.com/office/drawing/2014/main" id="{49BD7886-9BA1-D02B-434A-A580E8DAD405}"/>
              </a:ext>
            </a:extLst>
          </p:cNvPr>
          <p:cNvSpPr/>
          <p:nvPr/>
        </p:nvSpPr>
        <p:spPr>
          <a:xfrm>
            <a:off x="7408136" y="1166946"/>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MNIST</a:t>
            </a:r>
          </a:p>
        </p:txBody>
      </p:sp>
      <p:sp>
        <p:nvSpPr>
          <p:cNvPr id="8" name="TextBox 7">
            <a:extLst>
              <a:ext uri="{FF2B5EF4-FFF2-40B4-BE49-F238E27FC236}">
                <a16:creationId xmlns:a16="http://schemas.microsoft.com/office/drawing/2014/main" id="{93CB0BAB-2B8E-F638-7985-A405709DB161}"/>
              </a:ext>
            </a:extLst>
          </p:cNvPr>
          <p:cNvSpPr txBox="1"/>
          <p:nvPr/>
        </p:nvSpPr>
        <p:spPr>
          <a:xfrm>
            <a:off x="618504" y="2369521"/>
            <a:ext cx="1902148" cy="2492990"/>
          </a:xfrm>
          <a:prstGeom prst="rect">
            <a:avLst/>
          </a:prstGeom>
          <a:noFill/>
        </p:spPr>
        <p:txBody>
          <a:bodyPr wrap="square" rtlCol="0">
            <a:spAutoFit/>
          </a:bodyPr>
          <a:lstStyle/>
          <a:p>
            <a:pPr marL="285750" indent="-285750">
              <a:buFont typeface="Arial" panose="020B0604020202020204" pitchFamily="34" charset="0"/>
              <a:buChar char="•"/>
            </a:pPr>
            <a:r>
              <a:rPr lang="en-US" sz="1200" dirty="0"/>
              <a:t>First published in 1990</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Regression Task</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Tabular Data</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16813 observations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9 features in total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Predict median value</a:t>
            </a:r>
          </a:p>
          <a:p>
            <a:pPr marL="285750" indent="-285750">
              <a:buFont typeface="Arial" panose="020B0604020202020204" pitchFamily="34" charset="0"/>
              <a:buChar char="•"/>
            </a:pPr>
            <a:endParaRPr lang="en-US" sz="1200" dirty="0"/>
          </a:p>
        </p:txBody>
      </p:sp>
      <p:pic>
        <p:nvPicPr>
          <p:cNvPr id="10" name="Picture 9" descr="A graph of a house value&#10;&#10;Description automatically generated">
            <a:extLst>
              <a:ext uri="{FF2B5EF4-FFF2-40B4-BE49-F238E27FC236}">
                <a16:creationId xmlns:a16="http://schemas.microsoft.com/office/drawing/2014/main" id="{6CFC1893-12AA-6CEA-4607-479A4DFBA5E5}"/>
              </a:ext>
            </a:extLst>
          </p:cNvPr>
          <p:cNvPicPr>
            <a:picLocks noChangeAspect="1"/>
          </p:cNvPicPr>
          <p:nvPr/>
        </p:nvPicPr>
        <p:blipFill>
          <a:blip r:embed="rId5"/>
          <a:stretch>
            <a:fillRect/>
          </a:stretch>
        </p:blipFill>
        <p:spPr>
          <a:xfrm>
            <a:off x="618503" y="4833887"/>
            <a:ext cx="1902148" cy="1293447"/>
          </a:xfrm>
          <a:prstGeom prst="rect">
            <a:avLst/>
          </a:prstGeom>
        </p:spPr>
      </p:pic>
      <p:sp>
        <p:nvSpPr>
          <p:cNvPr id="11" name="TextBox 10">
            <a:extLst>
              <a:ext uri="{FF2B5EF4-FFF2-40B4-BE49-F238E27FC236}">
                <a16:creationId xmlns:a16="http://schemas.microsoft.com/office/drawing/2014/main" id="{1D903F5B-F15A-FDCA-7124-8A8FC5057DE0}"/>
              </a:ext>
            </a:extLst>
          </p:cNvPr>
          <p:cNvSpPr txBox="1"/>
          <p:nvPr/>
        </p:nvSpPr>
        <p:spPr>
          <a:xfrm>
            <a:off x="2881715" y="2369521"/>
            <a:ext cx="1902148" cy="2492990"/>
          </a:xfrm>
          <a:prstGeom prst="rect">
            <a:avLst/>
          </a:prstGeom>
          <a:noFill/>
        </p:spPr>
        <p:txBody>
          <a:bodyPr wrap="square" rtlCol="0">
            <a:spAutoFit/>
          </a:bodyPr>
          <a:lstStyle/>
          <a:p>
            <a:pPr marL="285750" indent="-285750">
              <a:buFont typeface="Arial" panose="020B0604020202020204" pitchFamily="34" charset="0"/>
              <a:buChar char="•"/>
            </a:pPr>
            <a:r>
              <a:rPr lang="en-US" sz="1200" dirty="0"/>
              <a:t>First published in 1992</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Classification Task</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Tabular Data</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569 observations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29 features in total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Predict diagnosis</a:t>
            </a:r>
          </a:p>
          <a:p>
            <a:pPr marL="285750" indent="-285750">
              <a:buFont typeface="Arial" panose="020B0604020202020204" pitchFamily="34" charset="0"/>
              <a:buChar char="•"/>
            </a:pPr>
            <a:endParaRPr lang="en-US" sz="1200" dirty="0"/>
          </a:p>
        </p:txBody>
      </p:sp>
      <p:pic>
        <p:nvPicPr>
          <p:cNvPr id="1026" name="Picture 2" descr="Machine Learning Guide: Principal Component Analysis (PCA) on Breast Cancer  Dataset | by Soner Yıldırım | The Startup | Medium">
            <a:extLst>
              <a:ext uri="{FF2B5EF4-FFF2-40B4-BE49-F238E27FC236}">
                <a16:creationId xmlns:a16="http://schemas.microsoft.com/office/drawing/2014/main" id="{E7FDF55D-E0BA-AA3C-54BB-0FE41B9CA1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1715" y="4833887"/>
            <a:ext cx="1792816" cy="1231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526299-906C-D727-73C8-D817B8A32928}"/>
              </a:ext>
            </a:extLst>
          </p:cNvPr>
          <p:cNvSpPr txBox="1"/>
          <p:nvPr/>
        </p:nvSpPr>
        <p:spPr>
          <a:xfrm>
            <a:off x="5144926" y="2369521"/>
            <a:ext cx="1902148" cy="2492990"/>
          </a:xfrm>
          <a:prstGeom prst="rect">
            <a:avLst/>
          </a:prstGeom>
          <a:noFill/>
        </p:spPr>
        <p:txBody>
          <a:bodyPr wrap="square" rtlCol="0">
            <a:spAutoFit/>
          </a:bodyPr>
          <a:lstStyle/>
          <a:p>
            <a:pPr marL="285750" indent="-285750">
              <a:buFont typeface="Arial" panose="020B0604020202020204" pitchFamily="34" charset="0"/>
              <a:buChar char="•"/>
            </a:pPr>
            <a:r>
              <a:rPr lang="en-US" sz="1200" dirty="0"/>
              <a:t>First published in 2004</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Classification Task</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Textual Data</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127000 observations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err="1"/>
              <a:t>Max_Len</a:t>
            </a:r>
            <a:r>
              <a:rPr lang="en-US" sz="1200" dirty="0"/>
              <a:t> is 64</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Predict Category</a:t>
            </a:r>
          </a:p>
          <a:p>
            <a:pPr marL="285750" indent="-285750">
              <a:buFont typeface="Arial" panose="020B0604020202020204" pitchFamily="34" charset="0"/>
              <a:buChar char="•"/>
            </a:pPr>
            <a:endParaRPr lang="en-US" sz="1200" dirty="0"/>
          </a:p>
        </p:txBody>
      </p:sp>
      <p:sp>
        <p:nvSpPr>
          <p:cNvPr id="14" name="TextBox 13">
            <a:extLst>
              <a:ext uri="{FF2B5EF4-FFF2-40B4-BE49-F238E27FC236}">
                <a16:creationId xmlns:a16="http://schemas.microsoft.com/office/drawing/2014/main" id="{9101D531-CF98-67C8-FE4A-1B8A91B57EAA}"/>
              </a:ext>
            </a:extLst>
          </p:cNvPr>
          <p:cNvSpPr txBox="1"/>
          <p:nvPr/>
        </p:nvSpPr>
        <p:spPr>
          <a:xfrm>
            <a:off x="7408137" y="2369521"/>
            <a:ext cx="1902148" cy="2492990"/>
          </a:xfrm>
          <a:prstGeom prst="rect">
            <a:avLst/>
          </a:prstGeom>
          <a:noFill/>
        </p:spPr>
        <p:txBody>
          <a:bodyPr wrap="square" rtlCol="0">
            <a:spAutoFit/>
          </a:bodyPr>
          <a:lstStyle/>
          <a:p>
            <a:pPr marL="285750" indent="-285750">
              <a:buFont typeface="Arial" panose="020B0604020202020204" pitchFamily="34" charset="0"/>
              <a:buChar char="•"/>
            </a:pPr>
            <a:r>
              <a:rPr lang="en-US" sz="1200" dirty="0"/>
              <a:t>First published in 1994</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Classification Task</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Image Data</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60,000 observations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64 x 64 pixels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Predict Number</a:t>
            </a:r>
          </a:p>
          <a:p>
            <a:pPr marL="285750" indent="-285750">
              <a:buFont typeface="Arial" panose="020B0604020202020204" pitchFamily="34" charset="0"/>
              <a:buChar char="•"/>
            </a:pPr>
            <a:endParaRPr lang="en-US" sz="1200" dirty="0"/>
          </a:p>
        </p:txBody>
      </p:sp>
      <p:pic>
        <p:nvPicPr>
          <p:cNvPr id="16" name="Picture 15">
            <a:extLst>
              <a:ext uri="{FF2B5EF4-FFF2-40B4-BE49-F238E27FC236}">
                <a16:creationId xmlns:a16="http://schemas.microsoft.com/office/drawing/2014/main" id="{63A49DD3-06DF-E889-EA56-6AC81F32E50F}"/>
              </a:ext>
            </a:extLst>
          </p:cNvPr>
          <p:cNvPicPr>
            <a:picLocks noChangeAspect="1"/>
          </p:cNvPicPr>
          <p:nvPr/>
        </p:nvPicPr>
        <p:blipFill>
          <a:blip r:embed="rId7"/>
          <a:stretch>
            <a:fillRect/>
          </a:stretch>
        </p:blipFill>
        <p:spPr>
          <a:xfrm>
            <a:off x="5144926" y="4916266"/>
            <a:ext cx="1792817" cy="1148821"/>
          </a:xfrm>
          <a:prstGeom prst="rect">
            <a:avLst/>
          </a:prstGeom>
        </p:spPr>
      </p:pic>
      <p:pic>
        <p:nvPicPr>
          <p:cNvPr id="1030" name="Picture 6" descr="MNIST Dataset | Papers With Code">
            <a:extLst>
              <a:ext uri="{FF2B5EF4-FFF2-40B4-BE49-F238E27FC236}">
                <a16:creationId xmlns:a16="http://schemas.microsoft.com/office/drawing/2014/main" id="{D56AD8B1-5EA1-14D5-F8F9-C8042B0CCB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138" y="4914514"/>
            <a:ext cx="1902148" cy="115602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E917E9B-7B53-23D6-A3FF-AD94B3762E53}"/>
              </a:ext>
            </a:extLst>
          </p:cNvPr>
          <p:cNvSpPr txBox="1"/>
          <p:nvPr/>
        </p:nvSpPr>
        <p:spPr>
          <a:xfrm>
            <a:off x="9671348" y="2369521"/>
            <a:ext cx="1902148" cy="2308324"/>
          </a:xfrm>
          <a:prstGeom prst="rect">
            <a:avLst/>
          </a:prstGeom>
          <a:noFill/>
        </p:spPr>
        <p:txBody>
          <a:bodyPr wrap="square" rtlCol="0">
            <a:spAutoFit/>
          </a:bodyPr>
          <a:lstStyle/>
          <a:p>
            <a:pPr marL="285750" indent="-285750">
              <a:buFont typeface="Arial" panose="020B0604020202020204" pitchFamily="34" charset="0"/>
              <a:buChar char="•"/>
            </a:pPr>
            <a:r>
              <a:rPr lang="en-US" sz="1200" dirty="0"/>
              <a:t>Custom Made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Classification Task</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Text Data</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10 observations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10-15 words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Prompt Engineering</a:t>
            </a:r>
          </a:p>
          <a:p>
            <a:pPr marL="285750" indent="-285750">
              <a:buFont typeface="Arial" panose="020B0604020202020204" pitchFamily="34" charset="0"/>
              <a:buChar char="•"/>
            </a:pPr>
            <a:endParaRPr lang="en-US" sz="1200" dirty="0"/>
          </a:p>
        </p:txBody>
      </p:sp>
      <p:pic>
        <p:nvPicPr>
          <p:cNvPr id="18" name="Picture 17">
            <a:extLst>
              <a:ext uri="{FF2B5EF4-FFF2-40B4-BE49-F238E27FC236}">
                <a16:creationId xmlns:a16="http://schemas.microsoft.com/office/drawing/2014/main" id="{57A0443A-F4A3-58FA-CD50-993C360AFF1D}"/>
              </a:ext>
            </a:extLst>
          </p:cNvPr>
          <p:cNvPicPr>
            <a:picLocks noChangeAspect="1"/>
          </p:cNvPicPr>
          <p:nvPr/>
        </p:nvPicPr>
        <p:blipFill>
          <a:blip r:embed="rId9"/>
          <a:stretch>
            <a:fillRect/>
          </a:stretch>
        </p:blipFill>
        <p:spPr>
          <a:xfrm>
            <a:off x="9780681" y="4914514"/>
            <a:ext cx="1573120" cy="1021638"/>
          </a:xfrm>
          <a:prstGeom prst="rect">
            <a:avLst/>
          </a:prstGeom>
          <a:ln>
            <a:solidFill>
              <a:schemeClr val="bg1">
                <a:lumMod val="85000"/>
              </a:schemeClr>
            </a:solidFill>
          </a:ln>
        </p:spPr>
      </p:pic>
      <p:sp>
        <p:nvSpPr>
          <p:cNvPr id="20" name="Slide Number Placeholder 19">
            <a:extLst>
              <a:ext uri="{FF2B5EF4-FFF2-40B4-BE49-F238E27FC236}">
                <a16:creationId xmlns:a16="http://schemas.microsoft.com/office/drawing/2014/main" id="{A6A9B989-B7C9-410D-ABFA-9552DCC97F52}"/>
              </a:ext>
            </a:extLst>
          </p:cNvPr>
          <p:cNvSpPr>
            <a:spLocks noGrp="1"/>
          </p:cNvSpPr>
          <p:nvPr>
            <p:ph type="sldNum" sz="quarter" idx="12"/>
          </p:nvPr>
        </p:nvSpPr>
        <p:spPr/>
        <p:txBody>
          <a:bodyPr/>
          <a:lstStyle/>
          <a:p>
            <a:fld id="{B91E7F7B-0EE1-B74F-B9DC-3B117DE6E870}" type="slidenum">
              <a:rPr lang="en-US" smtClean="0"/>
              <a:t>4</a:t>
            </a:fld>
            <a:endParaRPr lang="en-US"/>
          </a:p>
        </p:txBody>
      </p:sp>
      <p:pic>
        <p:nvPicPr>
          <p:cNvPr id="28" name="Audio 27">
            <a:extLst>
              <a:ext uri="{FF2B5EF4-FFF2-40B4-BE49-F238E27FC236}">
                <a16:creationId xmlns:a16="http://schemas.microsoft.com/office/drawing/2014/main" id="{32190918-D7EA-EF7B-8633-D14E3790D09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86780709"/>
      </p:ext>
    </p:extLst>
  </p:cSld>
  <p:clrMapOvr>
    <a:masterClrMapping/>
  </p:clrMapOvr>
  <mc:AlternateContent xmlns:mc="http://schemas.openxmlformats.org/markup-compatibility/2006" xmlns:p14="http://schemas.microsoft.com/office/powerpoint/2010/main">
    <mc:Choice Requires="p14">
      <p:transition spd="slow" p14:dur="2000" advTm="87384"/>
    </mc:Choice>
    <mc:Fallback xmlns="">
      <p:transition spd="slow" advTm="87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8126"/>
            <a:lum/>
          </a:blip>
          <a:srcRect/>
          <a:stretch>
            <a:fillRect t="-4000" b="-4000"/>
          </a:stretch>
        </a:blipFill>
        <a:effectLst/>
      </p:bgPr>
    </p:bg>
    <p:spTree>
      <p:nvGrpSpPr>
        <p:cNvPr id="1" name="">
          <a:extLst>
            <a:ext uri="{FF2B5EF4-FFF2-40B4-BE49-F238E27FC236}">
              <a16:creationId xmlns:a16="http://schemas.microsoft.com/office/drawing/2014/main" id="{9C250150-6449-7C34-E25E-EF7AA92DB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222B3-412D-06A3-C3FD-5CD80AB5F11D}"/>
              </a:ext>
            </a:extLst>
          </p:cNvPr>
          <p:cNvSpPr>
            <a:spLocks noGrp="1"/>
          </p:cNvSpPr>
          <p:nvPr>
            <p:ph type="title"/>
          </p:nvPr>
        </p:nvSpPr>
        <p:spPr>
          <a:xfrm>
            <a:off x="838200" y="365126"/>
            <a:ext cx="10515600" cy="759340"/>
          </a:xfrm>
        </p:spPr>
        <p:txBody>
          <a:bodyPr/>
          <a:lstStyle/>
          <a:p>
            <a:r>
              <a:rPr lang="en-US" dirty="0"/>
              <a:t>Models</a:t>
            </a:r>
          </a:p>
        </p:txBody>
      </p:sp>
      <p:sp>
        <p:nvSpPr>
          <p:cNvPr id="8" name="Rounded Rectangle 7">
            <a:extLst>
              <a:ext uri="{FF2B5EF4-FFF2-40B4-BE49-F238E27FC236}">
                <a16:creationId xmlns:a16="http://schemas.microsoft.com/office/drawing/2014/main" id="{449ACA70-7238-E41B-C91B-127D11968CCE}"/>
              </a:ext>
            </a:extLst>
          </p:cNvPr>
          <p:cNvSpPr/>
          <p:nvPr/>
        </p:nvSpPr>
        <p:spPr>
          <a:xfrm>
            <a:off x="618504" y="1989731"/>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Ridge Regression</a:t>
            </a:r>
          </a:p>
        </p:txBody>
      </p:sp>
      <p:sp>
        <p:nvSpPr>
          <p:cNvPr id="9" name="Rounded Rectangle 8">
            <a:extLst>
              <a:ext uri="{FF2B5EF4-FFF2-40B4-BE49-F238E27FC236}">
                <a16:creationId xmlns:a16="http://schemas.microsoft.com/office/drawing/2014/main" id="{7AC24F66-BA25-7EAF-F61F-E5AC60848C3B}"/>
              </a:ext>
            </a:extLst>
          </p:cNvPr>
          <p:cNvSpPr/>
          <p:nvPr/>
        </p:nvSpPr>
        <p:spPr>
          <a:xfrm>
            <a:off x="2881715" y="1989731"/>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Random Forest Classification</a:t>
            </a:r>
          </a:p>
        </p:txBody>
      </p:sp>
      <p:sp>
        <p:nvSpPr>
          <p:cNvPr id="10" name="Rounded Rectangle 9">
            <a:extLst>
              <a:ext uri="{FF2B5EF4-FFF2-40B4-BE49-F238E27FC236}">
                <a16:creationId xmlns:a16="http://schemas.microsoft.com/office/drawing/2014/main" id="{721CB1D8-0C0B-AE3C-8FB3-BB531A421723}"/>
              </a:ext>
            </a:extLst>
          </p:cNvPr>
          <p:cNvSpPr/>
          <p:nvPr/>
        </p:nvSpPr>
        <p:spPr>
          <a:xfrm>
            <a:off x="5144926" y="1989731"/>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DistilBERT</a:t>
            </a:r>
            <a:br>
              <a:rPr lang="en-US" dirty="0"/>
            </a:br>
            <a:r>
              <a:rPr lang="en-US" dirty="0"/>
              <a:t>Language Model</a:t>
            </a:r>
          </a:p>
        </p:txBody>
      </p:sp>
      <p:sp>
        <p:nvSpPr>
          <p:cNvPr id="11" name="Rounded Rectangle 10">
            <a:extLst>
              <a:ext uri="{FF2B5EF4-FFF2-40B4-BE49-F238E27FC236}">
                <a16:creationId xmlns:a16="http://schemas.microsoft.com/office/drawing/2014/main" id="{07F21F70-CB5C-8D44-6B41-A4FA946EABB8}"/>
              </a:ext>
            </a:extLst>
          </p:cNvPr>
          <p:cNvSpPr/>
          <p:nvPr/>
        </p:nvSpPr>
        <p:spPr>
          <a:xfrm>
            <a:off x="9671348" y="1989729"/>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GPT-4o LLM</a:t>
            </a:r>
          </a:p>
        </p:txBody>
      </p:sp>
      <p:sp>
        <p:nvSpPr>
          <p:cNvPr id="12" name="Rounded Rectangle 11">
            <a:extLst>
              <a:ext uri="{FF2B5EF4-FFF2-40B4-BE49-F238E27FC236}">
                <a16:creationId xmlns:a16="http://schemas.microsoft.com/office/drawing/2014/main" id="{FF414265-76EE-DA88-D7A4-9D918F069D37}"/>
              </a:ext>
            </a:extLst>
          </p:cNvPr>
          <p:cNvSpPr/>
          <p:nvPr/>
        </p:nvSpPr>
        <p:spPr>
          <a:xfrm>
            <a:off x="7408137" y="1989730"/>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15" name="TextBox 14">
            <a:extLst>
              <a:ext uri="{FF2B5EF4-FFF2-40B4-BE49-F238E27FC236}">
                <a16:creationId xmlns:a16="http://schemas.microsoft.com/office/drawing/2014/main" id="{9EE6A0DD-619C-A170-8833-2FC5BBD9067D}"/>
              </a:ext>
            </a:extLst>
          </p:cNvPr>
          <p:cNvSpPr txBox="1"/>
          <p:nvPr/>
        </p:nvSpPr>
        <p:spPr>
          <a:xfrm>
            <a:off x="618504" y="2876620"/>
            <a:ext cx="1902148" cy="2123658"/>
          </a:xfrm>
          <a:prstGeom prst="rect">
            <a:avLst/>
          </a:prstGeom>
          <a:noFill/>
        </p:spPr>
        <p:txBody>
          <a:bodyPr wrap="square" rtlCol="0">
            <a:spAutoFit/>
          </a:bodyPr>
          <a:lstStyle/>
          <a:p>
            <a:pPr marL="285750" indent="-285750">
              <a:buFont typeface="Arial" panose="020B0604020202020204" pitchFamily="34" charset="0"/>
              <a:buChar char="•"/>
            </a:pPr>
            <a:r>
              <a:rPr lang="en-US" sz="1200" dirty="0"/>
              <a:t>Linear Regression Model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L2 Regularization to reduce overfitting</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Predict median house price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Feature weights available</a:t>
            </a:r>
          </a:p>
        </p:txBody>
      </p:sp>
      <p:sp>
        <p:nvSpPr>
          <p:cNvPr id="17" name="TextBox 16">
            <a:extLst>
              <a:ext uri="{FF2B5EF4-FFF2-40B4-BE49-F238E27FC236}">
                <a16:creationId xmlns:a16="http://schemas.microsoft.com/office/drawing/2014/main" id="{B418B2C7-B582-2324-8FDE-3362D69FDAAF}"/>
              </a:ext>
            </a:extLst>
          </p:cNvPr>
          <p:cNvSpPr txBox="1"/>
          <p:nvPr/>
        </p:nvSpPr>
        <p:spPr>
          <a:xfrm>
            <a:off x="2881715" y="2876620"/>
            <a:ext cx="1902148" cy="2123658"/>
          </a:xfrm>
          <a:prstGeom prst="rect">
            <a:avLst/>
          </a:prstGeom>
          <a:noFill/>
        </p:spPr>
        <p:txBody>
          <a:bodyPr wrap="square" rtlCol="0">
            <a:spAutoFit/>
          </a:bodyPr>
          <a:lstStyle/>
          <a:p>
            <a:pPr marL="285750" indent="-285750">
              <a:buFont typeface="Arial" panose="020B0604020202020204" pitchFamily="34" charset="0"/>
              <a:buChar char="•"/>
            </a:pPr>
            <a:r>
              <a:rPr lang="en-US" sz="1200" dirty="0"/>
              <a:t>Ensemble-Style Model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Combines multiple trees for robustness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Classify tumors as malignant of Benign</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Feature importance metrics available</a:t>
            </a:r>
          </a:p>
        </p:txBody>
      </p:sp>
      <p:sp>
        <p:nvSpPr>
          <p:cNvPr id="18" name="TextBox 17">
            <a:extLst>
              <a:ext uri="{FF2B5EF4-FFF2-40B4-BE49-F238E27FC236}">
                <a16:creationId xmlns:a16="http://schemas.microsoft.com/office/drawing/2014/main" id="{73692AEA-273B-EA46-FE34-D8E8185A28EC}"/>
              </a:ext>
            </a:extLst>
          </p:cNvPr>
          <p:cNvSpPr txBox="1"/>
          <p:nvPr/>
        </p:nvSpPr>
        <p:spPr>
          <a:xfrm>
            <a:off x="5144926" y="2876620"/>
            <a:ext cx="2067724" cy="2123658"/>
          </a:xfrm>
          <a:prstGeom prst="rect">
            <a:avLst/>
          </a:prstGeom>
          <a:noFill/>
        </p:spPr>
        <p:txBody>
          <a:bodyPr wrap="square" rtlCol="0">
            <a:spAutoFit/>
          </a:bodyPr>
          <a:lstStyle/>
          <a:p>
            <a:pPr marL="285750" indent="-285750">
              <a:buFont typeface="Arial" panose="020B0604020202020204" pitchFamily="34" charset="0"/>
              <a:buChar char="•"/>
            </a:pPr>
            <a:r>
              <a:rPr lang="en-US" sz="1200" dirty="0"/>
              <a:t>Transformer-based Model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Small-Medium language model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Classifying news articles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Contextual embeddings available</a:t>
            </a:r>
          </a:p>
        </p:txBody>
      </p:sp>
      <p:sp>
        <p:nvSpPr>
          <p:cNvPr id="19" name="TextBox 18">
            <a:extLst>
              <a:ext uri="{FF2B5EF4-FFF2-40B4-BE49-F238E27FC236}">
                <a16:creationId xmlns:a16="http://schemas.microsoft.com/office/drawing/2014/main" id="{2B0E19F6-AB01-4AC8-3178-9C82B7291D82}"/>
              </a:ext>
            </a:extLst>
          </p:cNvPr>
          <p:cNvSpPr txBox="1"/>
          <p:nvPr/>
        </p:nvSpPr>
        <p:spPr>
          <a:xfrm>
            <a:off x="7408136" y="2876620"/>
            <a:ext cx="1992238" cy="2123658"/>
          </a:xfrm>
          <a:prstGeom prst="rect">
            <a:avLst/>
          </a:prstGeom>
          <a:noFill/>
        </p:spPr>
        <p:txBody>
          <a:bodyPr wrap="square" rtlCol="0">
            <a:spAutoFit/>
          </a:bodyPr>
          <a:lstStyle/>
          <a:p>
            <a:pPr marL="285750" indent="-285750">
              <a:buFont typeface="Arial" panose="020B0604020202020204" pitchFamily="34" charset="0"/>
              <a:buChar char="•"/>
            </a:pPr>
            <a:r>
              <a:rPr lang="en-US" sz="1200" dirty="0"/>
              <a:t>Feed-Forward Neural Network</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Uses fully connected layers and </a:t>
            </a:r>
            <a:r>
              <a:rPr lang="en-US" sz="1200" dirty="0" err="1"/>
              <a:t>ReLU</a:t>
            </a: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Classifies hand-written digits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Pixel-level contributions available</a:t>
            </a:r>
          </a:p>
        </p:txBody>
      </p:sp>
      <p:sp>
        <p:nvSpPr>
          <p:cNvPr id="20" name="TextBox 19">
            <a:extLst>
              <a:ext uri="{FF2B5EF4-FFF2-40B4-BE49-F238E27FC236}">
                <a16:creationId xmlns:a16="http://schemas.microsoft.com/office/drawing/2014/main" id="{49725375-7FCB-2F8E-1015-51492BC97D97}"/>
              </a:ext>
            </a:extLst>
          </p:cNvPr>
          <p:cNvSpPr txBox="1"/>
          <p:nvPr/>
        </p:nvSpPr>
        <p:spPr>
          <a:xfrm>
            <a:off x="9671347" y="2876620"/>
            <a:ext cx="1992238" cy="2123658"/>
          </a:xfrm>
          <a:prstGeom prst="rect">
            <a:avLst/>
          </a:prstGeom>
          <a:noFill/>
        </p:spPr>
        <p:txBody>
          <a:bodyPr wrap="square" rtlCol="0">
            <a:spAutoFit/>
          </a:bodyPr>
          <a:lstStyle/>
          <a:p>
            <a:pPr marL="285750" indent="-285750">
              <a:buFont typeface="Arial" panose="020B0604020202020204" pitchFamily="34" charset="0"/>
              <a:buChar char="•"/>
            </a:pPr>
            <a:r>
              <a:rPr lang="en-US" sz="1200" dirty="0"/>
              <a:t>Closed-source Large Language model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Multi-modal language model</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Sentiment Analysis for text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No access to weights, only input/output</a:t>
            </a:r>
          </a:p>
        </p:txBody>
      </p:sp>
      <p:pic>
        <p:nvPicPr>
          <p:cNvPr id="22" name="Picture 21" descr="A graph showing a graph showing a graph showing a line of blue dots&#10;&#10;Description automatically generated with medium confidence">
            <a:extLst>
              <a:ext uri="{FF2B5EF4-FFF2-40B4-BE49-F238E27FC236}">
                <a16:creationId xmlns:a16="http://schemas.microsoft.com/office/drawing/2014/main" id="{CDD11343-EDDE-1088-5CCC-FB6C8A6DAB2B}"/>
              </a:ext>
            </a:extLst>
          </p:cNvPr>
          <p:cNvPicPr>
            <a:picLocks noChangeAspect="1"/>
          </p:cNvPicPr>
          <p:nvPr/>
        </p:nvPicPr>
        <p:blipFill>
          <a:blip r:embed="rId5"/>
          <a:stretch>
            <a:fillRect/>
          </a:stretch>
        </p:blipFill>
        <p:spPr>
          <a:xfrm>
            <a:off x="618504" y="5000278"/>
            <a:ext cx="1902148" cy="1512459"/>
          </a:xfrm>
          <a:prstGeom prst="rect">
            <a:avLst/>
          </a:prstGeom>
        </p:spPr>
      </p:pic>
      <p:pic>
        <p:nvPicPr>
          <p:cNvPr id="24" name="Picture 23" descr="A graph with a red line&#10;&#10;Description automatically generated">
            <a:extLst>
              <a:ext uri="{FF2B5EF4-FFF2-40B4-BE49-F238E27FC236}">
                <a16:creationId xmlns:a16="http://schemas.microsoft.com/office/drawing/2014/main" id="{FDCA4EA6-673E-EB4B-78C7-605A637002D1}"/>
              </a:ext>
            </a:extLst>
          </p:cNvPr>
          <p:cNvPicPr>
            <a:picLocks noChangeAspect="1"/>
          </p:cNvPicPr>
          <p:nvPr/>
        </p:nvPicPr>
        <p:blipFill>
          <a:blip r:embed="rId6"/>
          <a:stretch>
            <a:fillRect/>
          </a:stretch>
        </p:blipFill>
        <p:spPr>
          <a:xfrm>
            <a:off x="2846988" y="5000278"/>
            <a:ext cx="1936875" cy="1512460"/>
          </a:xfrm>
          <a:prstGeom prst="rect">
            <a:avLst/>
          </a:prstGeom>
        </p:spPr>
      </p:pic>
      <p:graphicFrame>
        <p:nvGraphicFramePr>
          <p:cNvPr id="26" name="Table 25">
            <a:extLst>
              <a:ext uri="{FF2B5EF4-FFF2-40B4-BE49-F238E27FC236}">
                <a16:creationId xmlns:a16="http://schemas.microsoft.com/office/drawing/2014/main" id="{0D117FAD-7E04-BBE6-D904-265369C7ADA6}"/>
              </a:ext>
            </a:extLst>
          </p:cNvPr>
          <p:cNvGraphicFramePr>
            <a:graphicFrameLocks noGrp="1"/>
          </p:cNvGraphicFramePr>
          <p:nvPr>
            <p:extLst>
              <p:ext uri="{D42A27DB-BD31-4B8C-83A1-F6EECF244321}">
                <p14:modId xmlns:p14="http://schemas.microsoft.com/office/powerpoint/2010/main" val="1295103070"/>
              </p:ext>
            </p:extLst>
          </p:nvPr>
        </p:nvGraphicFramePr>
        <p:xfrm>
          <a:off x="5144926" y="5132103"/>
          <a:ext cx="1902147" cy="1177040"/>
        </p:xfrm>
        <a:graphic>
          <a:graphicData uri="http://schemas.openxmlformats.org/drawingml/2006/table">
            <a:tbl>
              <a:tblPr firstRow="1" bandRow="1">
                <a:tableStyleId>{5C22544A-7EE6-4342-B048-85BDC9FD1C3A}</a:tableStyleId>
              </a:tblPr>
              <a:tblGrid>
                <a:gridCol w="1204598">
                  <a:extLst>
                    <a:ext uri="{9D8B030D-6E8A-4147-A177-3AD203B41FA5}">
                      <a16:colId xmlns:a16="http://schemas.microsoft.com/office/drawing/2014/main" val="3056730338"/>
                    </a:ext>
                  </a:extLst>
                </a:gridCol>
                <a:gridCol w="697549">
                  <a:extLst>
                    <a:ext uri="{9D8B030D-6E8A-4147-A177-3AD203B41FA5}">
                      <a16:colId xmlns:a16="http://schemas.microsoft.com/office/drawing/2014/main" val="551833932"/>
                    </a:ext>
                  </a:extLst>
                </a:gridCol>
              </a:tblGrid>
              <a:tr h="294260">
                <a:tc>
                  <a:txBody>
                    <a:bodyPr/>
                    <a:lstStyle/>
                    <a:p>
                      <a:r>
                        <a:rPr lang="en-US" sz="1200" dirty="0"/>
                        <a:t>Feature</a:t>
                      </a:r>
                    </a:p>
                  </a:txBody>
                  <a:tcPr>
                    <a:solidFill>
                      <a:schemeClr val="tx2">
                        <a:lumMod val="50000"/>
                        <a:lumOff val="50000"/>
                      </a:schemeClr>
                    </a:solidFill>
                  </a:tcPr>
                </a:tc>
                <a:tc>
                  <a:txBody>
                    <a:bodyPr/>
                    <a:lstStyle/>
                    <a:p>
                      <a:r>
                        <a:rPr lang="en-US" sz="1200" dirty="0"/>
                        <a:t>Value</a:t>
                      </a:r>
                    </a:p>
                  </a:txBody>
                  <a:tcPr>
                    <a:solidFill>
                      <a:schemeClr val="tx2">
                        <a:lumMod val="50000"/>
                        <a:lumOff val="50000"/>
                      </a:schemeClr>
                    </a:solidFill>
                  </a:tcPr>
                </a:tc>
                <a:extLst>
                  <a:ext uri="{0D108BD9-81ED-4DB2-BD59-A6C34878D82A}">
                    <a16:rowId xmlns:a16="http://schemas.microsoft.com/office/drawing/2014/main" val="1034943615"/>
                  </a:ext>
                </a:extLst>
              </a:tr>
              <a:tr h="294260">
                <a:tc>
                  <a:txBody>
                    <a:bodyPr/>
                    <a:lstStyle/>
                    <a:p>
                      <a:r>
                        <a:rPr lang="en-US" sz="1200" dirty="0"/>
                        <a:t>Training Loss</a:t>
                      </a:r>
                    </a:p>
                  </a:txBody>
                  <a:tcPr/>
                </a:tc>
                <a:tc>
                  <a:txBody>
                    <a:bodyPr/>
                    <a:lstStyle/>
                    <a:p>
                      <a:r>
                        <a:rPr lang="en-US" sz="1200" dirty="0"/>
                        <a:t>0.44</a:t>
                      </a:r>
                    </a:p>
                  </a:txBody>
                  <a:tcPr/>
                </a:tc>
                <a:extLst>
                  <a:ext uri="{0D108BD9-81ED-4DB2-BD59-A6C34878D82A}">
                    <a16:rowId xmlns:a16="http://schemas.microsoft.com/office/drawing/2014/main" val="4026772207"/>
                  </a:ext>
                </a:extLst>
              </a:tr>
              <a:tr h="294260">
                <a:tc>
                  <a:txBody>
                    <a:bodyPr/>
                    <a:lstStyle/>
                    <a:p>
                      <a:r>
                        <a:rPr lang="en-US" sz="1200" dirty="0"/>
                        <a:t>Validation Loss</a:t>
                      </a:r>
                    </a:p>
                  </a:txBody>
                  <a:tcPr/>
                </a:tc>
                <a:tc>
                  <a:txBody>
                    <a:bodyPr/>
                    <a:lstStyle/>
                    <a:p>
                      <a:r>
                        <a:rPr lang="en-US" sz="1200" dirty="0"/>
                        <a:t>0.38</a:t>
                      </a:r>
                    </a:p>
                  </a:txBody>
                  <a:tcPr/>
                </a:tc>
                <a:extLst>
                  <a:ext uri="{0D108BD9-81ED-4DB2-BD59-A6C34878D82A}">
                    <a16:rowId xmlns:a16="http://schemas.microsoft.com/office/drawing/2014/main" val="3555347225"/>
                  </a:ext>
                </a:extLst>
              </a:tr>
              <a:tr h="294260">
                <a:tc>
                  <a:txBody>
                    <a:bodyPr/>
                    <a:lstStyle/>
                    <a:p>
                      <a:r>
                        <a:rPr lang="en-US" sz="1200" dirty="0"/>
                        <a:t>Accuracy</a:t>
                      </a:r>
                    </a:p>
                  </a:txBody>
                  <a:tcPr/>
                </a:tc>
                <a:tc>
                  <a:txBody>
                    <a:bodyPr/>
                    <a:lstStyle/>
                    <a:p>
                      <a:r>
                        <a:rPr lang="en-US" sz="1200" dirty="0"/>
                        <a:t>0.88</a:t>
                      </a:r>
                    </a:p>
                  </a:txBody>
                  <a:tcPr/>
                </a:tc>
                <a:extLst>
                  <a:ext uri="{0D108BD9-81ED-4DB2-BD59-A6C34878D82A}">
                    <a16:rowId xmlns:a16="http://schemas.microsoft.com/office/drawing/2014/main" val="3012341374"/>
                  </a:ext>
                </a:extLst>
              </a:tr>
            </a:tbl>
          </a:graphicData>
        </a:graphic>
      </p:graphicFrame>
      <p:graphicFrame>
        <p:nvGraphicFramePr>
          <p:cNvPr id="27" name="Chart 26">
            <a:extLst>
              <a:ext uri="{FF2B5EF4-FFF2-40B4-BE49-F238E27FC236}">
                <a16:creationId xmlns:a16="http://schemas.microsoft.com/office/drawing/2014/main" id="{AFC18014-CE2E-1301-46FB-C9D40DA33426}"/>
              </a:ext>
            </a:extLst>
          </p:cNvPr>
          <p:cNvGraphicFramePr/>
          <p:nvPr>
            <p:extLst>
              <p:ext uri="{D42A27DB-BD31-4B8C-83A1-F6EECF244321}">
                <p14:modId xmlns:p14="http://schemas.microsoft.com/office/powerpoint/2010/main" val="804166362"/>
              </p:ext>
            </p:extLst>
          </p:nvPr>
        </p:nvGraphicFramePr>
        <p:xfrm>
          <a:off x="7277288" y="5127827"/>
          <a:ext cx="2067724" cy="15124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a:extLst>
              <a:ext uri="{FF2B5EF4-FFF2-40B4-BE49-F238E27FC236}">
                <a16:creationId xmlns:a16="http://schemas.microsoft.com/office/drawing/2014/main" id="{42924CAC-955D-1DB8-AB9B-7F256B325107}"/>
              </a:ext>
            </a:extLst>
          </p:cNvPr>
          <p:cNvGraphicFramePr/>
          <p:nvPr>
            <p:extLst>
              <p:ext uri="{D42A27DB-BD31-4B8C-83A1-F6EECF244321}">
                <p14:modId xmlns:p14="http://schemas.microsoft.com/office/powerpoint/2010/main" val="1980823695"/>
              </p:ext>
            </p:extLst>
          </p:nvPr>
        </p:nvGraphicFramePr>
        <p:xfrm>
          <a:off x="9653733" y="5127826"/>
          <a:ext cx="1902147" cy="1474929"/>
        </p:xfrm>
        <a:graphic>
          <a:graphicData uri="http://schemas.openxmlformats.org/drawingml/2006/chart">
            <c:chart xmlns:c="http://schemas.openxmlformats.org/drawingml/2006/chart" xmlns:r="http://schemas.openxmlformats.org/officeDocument/2006/relationships" r:id="rId8"/>
          </a:graphicData>
        </a:graphic>
      </p:graphicFrame>
      <p:sp>
        <p:nvSpPr>
          <p:cNvPr id="30" name="Rounded Rectangle 29">
            <a:extLst>
              <a:ext uri="{FF2B5EF4-FFF2-40B4-BE49-F238E27FC236}">
                <a16:creationId xmlns:a16="http://schemas.microsoft.com/office/drawing/2014/main" id="{5E734911-02E3-6FB1-014E-DE0B0FA952E4}"/>
              </a:ext>
            </a:extLst>
          </p:cNvPr>
          <p:cNvSpPr/>
          <p:nvPr/>
        </p:nvSpPr>
        <p:spPr>
          <a:xfrm>
            <a:off x="618503"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California</a:t>
            </a:r>
            <a:br>
              <a:rPr lang="en-US" dirty="0"/>
            </a:br>
            <a:r>
              <a:rPr lang="en-US" dirty="0"/>
              <a:t>Housing</a:t>
            </a:r>
          </a:p>
        </p:txBody>
      </p:sp>
      <p:sp>
        <p:nvSpPr>
          <p:cNvPr id="31" name="Rounded Rectangle 30">
            <a:extLst>
              <a:ext uri="{FF2B5EF4-FFF2-40B4-BE49-F238E27FC236}">
                <a16:creationId xmlns:a16="http://schemas.microsoft.com/office/drawing/2014/main" id="{ADFB4C4B-31F2-0B56-B3EC-E6A11A9808CA}"/>
              </a:ext>
            </a:extLst>
          </p:cNvPr>
          <p:cNvSpPr/>
          <p:nvPr/>
        </p:nvSpPr>
        <p:spPr>
          <a:xfrm>
            <a:off x="2881714"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Wisconsin</a:t>
            </a:r>
            <a:br>
              <a:rPr lang="en-US" dirty="0"/>
            </a:br>
            <a:r>
              <a:rPr lang="en-US" dirty="0"/>
              <a:t>Breast Cancer</a:t>
            </a:r>
          </a:p>
        </p:txBody>
      </p:sp>
      <p:sp>
        <p:nvSpPr>
          <p:cNvPr id="32" name="Rounded Rectangle 31">
            <a:extLst>
              <a:ext uri="{FF2B5EF4-FFF2-40B4-BE49-F238E27FC236}">
                <a16:creationId xmlns:a16="http://schemas.microsoft.com/office/drawing/2014/main" id="{1967E4BF-0B69-CA03-63B6-83513194CCCA}"/>
              </a:ext>
            </a:extLst>
          </p:cNvPr>
          <p:cNvSpPr/>
          <p:nvPr/>
        </p:nvSpPr>
        <p:spPr>
          <a:xfrm>
            <a:off x="5144925"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 News</a:t>
            </a:r>
          </a:p>
        </p:txBody>
      </p:sp>
      <p:sp>
        <p:nvSpPr>
          <p:cNvPr id="33" name="Rounded Rectangle 32">
            <a:extLst>
              <a:ext uri="{FF2B5EF4-FFF2-40B4-BE49-F238E27FC236}">
                <a16:creationId xmlns:a16="http://schemas.microsoft.com/office/drawing/2014/main" id="{0F439F9F-4EF6-EB76-110F-BDF3DA15E5FF}"/>
              </a:ext>
            </a:extLst>
          </p:cNvPr>
          <p:cNvSpPr/>
          <p:nvPr/>
        </p:nvSpPr>
        <p:spPr>
          <a:xfrm>
            <a:off x="9671347" y="1166945"/>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 Prompts</a:t>
            </a:r>
          </a:p>
        </p:txBody>
      </p:sp>
      <p:sp>
        <p:nvSpPr>
          <p:cNvPr id="34" name="Rounded Rectangle 33">
            <a:extLst>
              <a:ext uri="{FF2B5EF4-FFF2-40B4-BE49-F238E27FC236}">
                <a16:creationId xmlns:a16="http://schemas.microsoft.com/office/drawing/2014/main" id="{262DB576-D9C2-72A0-B7EF-9EA91937EB95}"/>
              </a:ext>
            </a:extLst>
          </p:cNvPr>
          <p:cNvSpPr/>
          <p:nvPr/>
        </p:nvSpPr>
        <p:spPr>
          <a:xfrm>
            <a:off x="7408136" y="1166946"/>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MNIST</a:t>
            </a:r>
          </a:p>
        </p:txBody>
      </p:sp>
      <p:sp>
        <p:nvSpPr>
          <p:cNvPr id="35" name="Slide Number Placeholder 34">
            <a:extLst>
              <a:ext uri="{FF2B5EF4-FFF2-40B4-BE49-F238E27FC236}">
                <a16:creationId xmlns:a16="http://schemas.microsoft.com/office/drawing/2014/main" id="{14D917AD-5FD0-41E3-4563-8537719400E8}"/>
              </a:ext>
            </a:extLst>
          </p:cNvPr>
          <p:cNvSpPr>
            <a:spLocks noGrp="1"/>
          </p:cNvSpPr>
          <p:nvPr>
            <p:ph type="sldNum" sz="quarter" idx="12"/>
          </p:nvPr>
        </p:nvSpPr>
        <p:spPr/>
        <p:txBody>
          <a:bodyPr/>
          <a:lstStyle/>
          <a:p>
            <a:fld id="{B91E7F7B-0EE1-B74F-B9DC-3B117DE6E870}" type="slidenum">
              <a:rPr lang="en-US" smtClean="0"/>
              <a:t>5</a:t>
            </a:fld>
            <a:endParaRPr lang="en-US"/>
          </a:p>
        </p:txBody>
      </p:sp>
      <p:pic>
        <p:nvPicPr>
          <p:cNvPr id="47" name="Audio 46">
            <a:extLst>
              <a:ext uri="{FF2B5EF4-FFF2-40B4-BE49-F238E27FC236}">
                <a16:creationId xmlns:a16="http://schemas.microsoft.com/office/drawing/2014/main" id="{7578DA0B-519E-328D-6471-39AF5CC7043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71876461"/>
      </p:ext>
    </p:extLst>
  </p:cSld>
  <p:clrMapOvr>
    <a:masterClrMapping/>
  </p:clrMapOvr>
  <mc:AlternateContent xmlns:mc="http://schemas.openxmlformats.org/markup-compatibility/2006" xmlns:p14="http://schemas.microsoft.com/office/powerpoint/2010/main">
    <mc:Choice Requires="p14">
      <p:transition spd="slow" p14:dur="2000" advTm="122842"/>
    </mc:Choice>
    <mc:Fallback xmlns="">
      <p:transition spd="slow" advTm="12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8126"/>
            <a:lum/>
          </a:blip>
          <a:srcRect/>
          <a:stretch>
            <a:fillRect t="-4000" b="-4000"/>
          </a:stretch>
        </a:blipFill>
        <a:effectLst/>
      </p:bgPr>
    </p:bg>
    <p:spTree>
      <p:nvGrpSpPr>
        <p:cNvPr id="1" name="">
          <a:extLst>
            <a:ext uri="{FF2B5EF4-FFF2-40B4-BE49-F238E27FC236}">
              <a16:creationId xmlns:a16="http://schemas.microsoft.com/office/drawing/2014/main" id="{568FFA61-A147-6562-0919-05738A1E3B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FCD83-2670-8A30-E5D7-BD2291A1D6CF}"/>
              </a:ext>
            </a:extLst>
          </p:cNvPr>
          <p:cNvSpPr>
            <a:spLocks noGrp="1"/>
          </p:cNvSpPr>
          <p:nvPr>
            <p:ph type="title"/>
          </p:nvPr>
        </p:nvSpPr>
        <p:spPr>
          <a:xfrm>
            <a:off x="838200" y="365126"/>
            <a:ext cx="10515600" cy="759340"/>
          </a:xfrm>
        </p:spPr>
        <p:txBody>
          <a:bodyPr/>
          <a:lstStyle/>
          <a:p>
            <a:r>
              <a:rPr lang="en-US" dirty="0"/>
              <a:t>Explainability</a:t>
            </a:r>
          </a:p>
        </p:txBody>
      </p:sp>
      <p:sp>
        <p:nvSpPr>
          <p:cNvPr id="3" name="Rounded Rectangle 2">
            <a:extLst>
              <a:ext uri="{FF2B5EF4-FFF2-40B4-BE49-F238E27FC236}">
                <a16:creationId xmlns:a16="http://schemas.microsoft.com/office/drawing/2014/main" id="{B373A0C6-0450-6986-1B41-F2DC13E8F7CE}"/>
              </a:ext>
            </a:extLst>
          </p:cNvPr>
          <p:cNvSpPr/>
          <p:nvPr/>
        </p:nvSpPr>
        <p:spPr>
          <a:xfrm>
            <a:off x="618504" y="1989731"/>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Ridge Regression</a:t>
            </a:r>
          </a:p>
        </p:txBody>
      </p:sp>
      <p:sp>
        <p:nvSpPr>
          <p:cNvPr id="4" name="Rounded Rectangle 3">
            <a:extLst>
              <a:ext uri="{FF2B5EF4-FFF2-40B4-BE49-F238E27FC236}">
                <a16:creationId xmlns:a16="http://schemas.microsoft.com/office/drawing/2014/main" id="{B157AA52-36A1-88AB-F572-F8ACAD05320B}"/>
              </a:ext>
            </a:extLst>
          </p:cNvPr>
          <p:cNvSpPr/>
          <p:nvPr/>
        </p:nvSpPr>
        <p:spPr>
          <a:xfrm>
            <a:off x="2881715" y="1989731"/>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Random Forest Classification</a:t>
            </a:r>
          </a:p>
        </p:txBody>
      </p:sp>
      <p:sp>
        <p:nvSpPr>
          <p:cNvPr id="5" name="Rounded Rectangle 4">
            <a:extLst>
              <a:ext uri="{FF2B5EF4-FFF2-40B4-BE49-F238E27FC236}">
                <a16:creationId xmlns:a16="http://schemas.microsoft.com/office/drawing/2014/main" id="{5A972D68-2807-ED0B-ABED-8AC69157B701}"/>
              </a:ext>
            </a:extLst>
          </p:cNvPr>
          <p:cNvSpPr/>
          <p:nvPr/>
        </p:nvSpPr>
        <p:spPr>
          <a:xfrm>
            <a:off x="5144926" y="1989731"/>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DistilBERT</a:t>
            </a:r>
            <a:br>
              <a:rPr lang="en-US" dirty="0"/>
            </a:br>
            <a:r>
              <a:rPr lang="en-US" dirty="0"/>
              <a:t>Language Model</a:t>
            </a:r>
          </a:p>
        </p:txBody>
      </p:sp>
      <p:sp>
        <p:nvSpPr>
          <p:cNvPr id="6" name="Rounded Rectangle 5">
            <a:extLst>
              <a:ext uri="{FF2B5EF4-FFF2-40B4-BE49-F238E27FC236}">
                <a16:creationId xmlns:a16="http://schemas.microsoft.com/office/drawing/2014/main" id="{B3CE9E37-B18C-1485-A1A8-FC9E7EAE95DA}"/>
              </a:ext>
            </a:extLst>
          </p:cNvPr>
          <p:cNvSpPr/>
          <p:nvPr/>
        </p:nvSpPr>
        <p:spPr>
          <a:xfrm>
            <a:off x="9671348" y="1989729"/>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GPT-4o LLM</a:t>
            </a:r>
          </a:p>
        </p:txBody>
      </p:sp>
      <p:sp>
        <p:nvSpPr>
          <p:cNvPr id="7" name="Rounded Rectangle 6">
            <a:extLst>
              <a:ext uri="{FF2B5EF4-FFF2-40B4-BE49-F238E27FC236}">
                <a16:creationId xmlns:a16="http://schemas.microsoft.com/office/drawing/2014/main" id="{3DFE0460-51E5-7D3C-9F00-E4B3670AE612}"/>
              </a:ext>
            </a:extLst>
          </p:cNvPr>
          <p:cNvSpPr/>
          <p:nvPr/>
        </p:nvSpPr>
        <p:spPr>
          <a:xfrm>
            <a:off x="7408137" y="1989730"/>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8" name="Rounded Rectangle 7">
            <a:extLst>
              <a:ext uri="{FF2B5EF4-FFF2-40B4-BE49-F238E27FC236}">
                <a16:creationId xmlns:a16="http://schemas.microsoft.com/office/drawing/2014/main" id="{1010EBB7-A9F5-2F46-4E72-021C63412992}"/>
              </a:ext>
            </a:extLst>
          </p:cNvPr>
          <p:cNvSpPr/>
          <p:nvPr/>
        </p:nvSpPr>
        <p:spPr>
          <a:xfrm>
            <a:off x="618503"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California</a:t>
            </a:r>
            <a:br>
              <a:rPr lang="en-US" dirty="0"/>
            </a:br>
            <a:r>
              <a:rPr lang="en-US" dirty="0"/>
              <a:t>Housing</a:t>
            </a:r>
          </a:p>
        </p:txBody>
      </p:sp>
      <p:sp>
        <p:nvSpPr>
          <p:cNvPr id="9" name="Rounded Rectangle 8">
            <a:extLst>
              <a:ext uri="{FF2B5EF4-FFF2-40B4-BE49-F238E27FC236}">
                <a16:creationId xmlns:a16="http://schemas.microsoft.com/office/drawing/2014/main" id="{8979F1A2-8081-B06C-0D04-174EFA25B489}"/>
              </a:ext>
            </a:extLst>
          </p:cNvPr>
          <p:cNvSpPr/>
          <p:nvPr/>
        </p:nvSpPr>
        <p:spPr>
          <a:xfrm>
            <a:off x="2881714"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Wisconsin</a:t>
            </a:r>
            <a:br>
              <a:rPr lang="en-US" dirty="0"/>
            </a:br>
            <a:r>
              <a:rPr lang="en-US" dirty="0"/>
              <a:t>Breast Cancer</a:t>
            </a:r>
          </a:p>
        </p:txBody>
      </p:sp>
      <p:sp>
        <p:nvSpPr>
          <p:cNvPr id="10" name="Rounded Rectangle 9">
            <a:extLst>
              <a:ext uri="{FF2B5EF4-FFF2-40B4-BE49-F238E27FC236}">
                <a16:creationId xmlns:a16="http://schemas.microsoft.com/office/drawing/2014/main" id="{4F94443C-4B90-0C68-6FB6-A794EAFC8F31}"/>
              </a:ext>
            </a:extLst>
          </p:cNvPr>
          <p:cNvSpPr/>
          <p:nvPr/>
        </p:nvSpPr>
        <p:spPr>
          <a:xfrm>
            <a:off x="5144925"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 News</a:t>
            </a:r>
          </a:p>
        </p:txBody>
      </p:sp>
      <p:sp>
        <p:nvSpPr>
          <p:cNvPr id="11" name="Rounded Rectangle 10">
            <a:extLst>
              <a:ext uri="{FF2B5EF4-FFF2-40B4-BE49-F238E27FC236}">
                <a16:creationId xmlns:a16="http://schemas.microsoft.com/office/drawing/2014/main" id="{39FAEB41-3D8D-B741-C3D4-86D913D5EBFD}"/>
              </a:ext>
            </a:extLst>
          </p:cNvPr>
          <p:cNvSpPr/>
          <p:nvPr/>
        </p:nvSpPr>
        <p:spPr>
          <a:xfrm>
            <a:off x="9671347" y="1166945"/>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 Prompts</a:t>
            </a:r>
          </a:p>
        </p:txBody>
      </p:sp>
      <p:sp>
        <p:nvSpPr>
          <p:cNvPr id="12" name="Rounded Rectangle 11">
            <a:extLst>
              <a:ext uri="{FF2B5EF4-FFF2-40B4-BE49-F238E27FC236}">
                <a16:creationId xmlns:a16="http://schemas.microsoft.com/office/drawing/2014/main" id="{8FDF7E2B-CEFB-0C57-B0EA-3A19C1E02019}"/>
              </a:ext>
            </a:extLst>
          </p:cNvPr>
          <p:cNvSpPr/>
          <p:nvPr/>
        </p:nvSpPr>
        <p:spPr>
          <a:xfrm>
            <a:off x="7408136" y="1166946"/>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MNIST</a:t>
            </a:r>
          </a:p>
        </p:txBody>
      </p:sp>
      <p:sp>
        <p:nvSpPr>
          <p:cNvPr id="13" name="Rounded Rectangle 12">
            <a:extLst>
              <a:ext uri="{FF2B5EF4-FFF2-40B4-BE49-F238E27FC236}">
                <a16:creationId xmlns:a16="http://schemas.microsoft.com/office/drawing/2014/main" id="{0790CF02-FEFB-7123-C9F3-9255CC816EB2}"/>
              </a:ext>
            </a:extLst>
          </p:cNvPr>
          <p:cNvSpPr/>
          <p:nvPr/>
        </p:nvSpPr>
        <p:spPr>
          <a:xfrm>
            <a:off x="626690" y="2812515"/>
            <a:ext cx="4157172"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SHAP/LIME</a:t>
            </a:r>
          </a:p>
        </p:txBody>
      </p:sp>
      <p:sp>
        <p:nvSpPr>
          <p:cNvPr id="15" name="Rounded Rectangle 14">
            <a:extLst>
              <a:ext uri="{FF2B5EF4-FFF2-40B4-BE49-F238E27FC236}">
                <a16:creationId xmlns:a16="http://schemas.microsoft.com/office/drawing/2014/main" id="{09C56B7E-78D0-8902-53F1-E4452C119BD3}"/>
              </a:ext>
            </a:extLst>
          </p:cNvPr>
          <p:cNvSpPr/>
          <p:nvPr/>
        </p:nvSpPr>
        <p:spPr>
          <a:xfrm>
            <a:off x="5153112" y="2812515"/>
            <a:ext cx="4157172"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Token-Level Attribution using </a:t>
            </a:r>
          </a:p>
          <a:p>
            <a:pPr algn="ctr"/>
            <a:r>
              <a:rPr lang="en-US" dirty="0"/>
              <a:t>Integrated Gradients</a:t>
            </a:r>
          </a:p>
        </p:txBody>
      </p:sp>
      <p:sp>
        <p:nvSpPr>
          <p:cNvPr id="16" name="Rounded Rectangle 15">
            <a:extLst>
              <a:ext uri="{FF2B5EF4-FFF2-40B4-BE49-F238E27FC236}">
                <a16:creationId xmlns:a16="http://schemas.microsoft.com/office/drawing/2014/main" id="{23C8324A-ED63-B032-65D2-8FA0EB595C6B}"/>
              </a:ext>
            </a:extLst>
          </p:cNvPr>
          <p:cNvSpPr/>
          <p:nvPr/>
        </p:nvSpPr>
        <p:spPr>
          <a:xfrm>
            <a:off x="9679534" y="2812513"/>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Token-Level Importance</a:t>
            </a:r>
          </a:p>
        </p:txBody>
      </p:sp>
      <p:pic>
        <p:nvPicPr>
          <p:cNvPr id="19" name="Picture 18" descr="A graph showing a graph showing a graph showing a graph showing a graph showing a graph showing a graph showing a graph showing a graph showing a graph showing a graph showing a graph showing a graph showing&#10;&#10;Description automatically generated">
            <a:extLst>
              <a:ext uri="{FF2B5EF4-FFF2-40B4-BE49-F238E27FC236}">
                <a16:creationId xmlns:a16="http://schemas.microsoft.com/office/drawing/2014/main" id="{9A87E76E-0DCF-147D-2303-3F9A0E85F321}"/>
              </a:ext>
            </a:extLst>
          </p:cNvPr>
          <p:cNvPicPr>
            <a:picLocks noChangeAspect="1"/>
          </p:cNvPicPr>
          <p:nvPr/>
        </p:nvPicPr>
        <p:blipFill>
          <a:blip r:embed="rId5"/>
          <a:stretch>
            <a:fillRect/>
          </a:stretch>
        </p:blipFill>
        <p:spPr>
          <a:xfrm>
            <a:off x="593571" y="4714618"/>
            <a:ext cx="2420174" cy="1481739"/>
          </a:xfrm>
          <a:prstGeom prst="rect">
            <a:avLst/>
          </a:prstGeom>
          <a:ln>
            <a:solidFill>
              <a:schemeClr val="bg1">
                <a:lumMod val="85000"/>
              </a:schemeClr>
            </a:solidFill>
          </a:ln>
        </p:spPr>
      </p:pic>
      <p:pic>
        <p:nvPicPr>
          <p:cNvPr id="21" name="Picture 20" descr="A screenshot of a computer&#10;&#10;Description automatically generated">
            <a:extLst>
              <a:ext uri="{FF2B5EF4-FFF2-40B4-BE49-F238E27FC236}">
                <a16:creationId xmlns:a16="http://schemas.microsoft.com/office/drawing/2014/main" id="{5620494A-A698-FCB2-B33C-03C28D3B9BAB}"/>
              </a:ext>
            </a:extLst>
          </p:cNvPr>
          <p:cNvPicPr>
            <a:picLocks noChangeAspect="1"/>
          </p:cNvPicPr>
          <p:nvPr/>
        </p:nvPicPr>
        <p:blipFill>
          <a:blip r:embed="rId6"/>
          <a:stretch>
            <a:fillRect/>
          </a:stretch>
        </p:blipFill>
        <p:spPr>
          <a:xfrm>
            <a:off x="5153112" y="4710294"/>
            <a:ext cx="2789952" cy="1153893"/>
          </a:xfrm>
          <a:prstGeom prst="rect">
            <a:avLst/>
          </a:prstGeom>
          <a:ln>
            <a:solidFill>
              <a:schemeClr val="bg1">
                <a:lumMod val="85000"/>
              </a:schemeClr>
            </a:solidFill>
          </a:ln>
        </p:spPr>
      </p:pic>
      <p:pic>
        <p:nvPicPr>
          <p:cNvPr id="23" name="Picture 22" descr="A collage of different colored numbers&#10;&#10;Description automatically generated">
            <a:extLst>
              <a:ext uri="{FF2B5EF4-FFF2-40B4-BE49-F238E27FC236}">
                <a16:creationId xmlns:a16="http://schemas.microsoft.com/office/drawing/2014/main" id="{A71B25C3-AECB-1102-4BB8-F762E5BB2047}"/>
              </a:ext>
            </a:extLst>
          </p:cNvPr>
          <p:cNvPicPr>
            <a:picLocks noChangeAspect="1"/>
          </p:cNvPicPr>
          <p:nvPr/>
        </p:nvPicPr>
        <p:blipFill>
          <a:blip r:embed="rId7"/>
          <a:srcRect r="34865"/>
          <a:stretch/>
        </p:blipFill>
        <p:spPr>
          <a:xfrm>
            <a:off x="8054822" y="4710294"/>
            <a:ext cx="1109710" cy="1140076"/>
          </a:xfrm>
          <a:prstGeom prst="rect">
            <a:avLst/>
          </a:prstGeom>
          <a:ln>
            <a:solidFill>
              <a:schemeClr val="bg1">
                <a:lumMod val="85000"/>
              </a:schemeClr>
            </a:solidFill>
          </a:ln>
        </p:spPr>
      </p:pic>
      <p:pic>
        <p:nvPicPr>
          <p:cNvPr id="25" name="Picture 24" descr="A graph with blue bars&#10;&#10;Description automatically generated">
            <a:extLst>
              <a:ext uri="{FF2B5EF4-FFF2-40B4-BE49-F238E27FC236}">
                <a16:creationId xmlns:a16="http://schemas.microsoft.com/office/drawing/2014/main" id="{1208BA9C-4CB1-BB8F-2584-8C87B4624C06}"/>
              </a:ext>
            </a:extLst>
          </p:cNvPr>
          <p:cNvPicPr>
            <a:picLocks noChangeAspect="1"/>
          </p:cNvPicPr>
          <p:nvPr/>
        </p:nvPicPr>
        <p:blipFill>
          <a:blip r:embed="rId8"/>
          <a:stretch>
            <a:fillRect/>
          </a:stretch>
        </p:blipFill>
        <p:spPr>
          <a:xfrm>
            <a:off x="9740304" y="4710294"/>
            <a:ext cx="1764234" cy="1237293"/>
          </a:xfrm>
          <a:prstGeom prst="rect">
            <a:avLst/>
          </a:prstGeom>
          <a:ln>
            <a:solidFill>
              <a:schemeClr val="bg1">
                <a:lumMod val="85000"/>
              </a:schemeClr>
            </a:solidFill>
          </a:ln>
        </p:spPr>
      </p:pic>
      <p:graphicFrame>
        <p:nvGraphicFramePr>
          <p:cNvPr id="27" name="Table 26">
            <a:extLst>
              <a:ext uri="{FF2B5EF4-FFF2-40B4-BE49-F238E27FC236}">
                <a16:creationId xmlns:a16="http://schemas.microsoft.com/office/drawing/2014/main" id="{E5DC5617-50B5-50D2-510F-6365E6DA1B93}"/>
              </a:ext>
            </a:extLst>
          </p:cNvPr>
          <p:cNvGraphicFramePr>
            <a:graphicFrameLocks noGrp="1"/>
          </p:cNvGraphicFramePr>
          <p:nvPr>
            <p:extLst>
              <p:ext uri="{D42A27DB-BD31-4B8C-83A1-F6EECF244321}">
                <p14:modId xmlns:p14="http://schemas.microsoft.com/office/powerpoint/2010/main" val="1625047327"/>
              </p:ext>
            </p:extLst>
          </p:nvPr>
        </p:nvGraphicFramePr>
        <p:xfrm>
          <a:off x="3161015" y="4710294"/>
          <a:ext cx="1686193" cy="1454010"/>
        </p:xfrm>
        <a:graphic>
          <a:graphicData uri="http://schemas.openxmlformats.org/drawingml/2006/table">
            <a:tbl>
              <a:tblPr firstRow="1" bandRow="1">
                <a:tableStyleId>{5C22544A-7EE6-4342-B048-85BDC9FD1C3A}</a:tableStyleId>
              </a:tblPr>
              <a:tblGrid>
                <a:gridCol w="1067838">
                  <a:extLst>
                    <a:ext uri="{9D8B030D-6E8A-4147-A177-3AD203B41FA5}">
                      <a16:colId xmlns:a16="http://schemas.microsoft.com/office/drawing/2014/main" val="3056730338"/>
                    </a:ext>
                  </a:extLst>
                </a:gridCol>
                <a:gridCol w="618355">
                  <a:extLst>
                    <a:ext uri="{9D8B030D-6E8A-4147-A177-3AD203B41FA5}">
                      <a16:colId xmlns:a16="http://schemas.microsoft.com/office/drawing/2014/main" val="551833932"/>
                    </a:ext>
                  </a:extLst>
                </a:gridCol>
              </a:tblGrid>
              <a:tr h="242335">
                <a:tc>
                  <a:txBody>
                    <a:bodyPr/>
                    <a:lstStyle/>
                    <a:p>
                      <a:r>
                        <a:rPr lang="en-US" sz="900" dirty="0"/>
                        <a:t>Feature</a:t>
                      </a:r>
                    </a:p>
                  </a:txBody>
                  <a:tcPr>
                    <a:solidFill>
                      <a:schemeClr val="bg1">
                        <a:lumMod val="75000"/>
                      </a:schemeClr>
                    </a:solidFill>
                  </a:tcPr>
                </a:tc>
                <a:tc>
                  <a:txBody>
                    <a:bodyPr/>
                    <a:lstStyle/>
                    <a:p>
                      <a:r>
                        <a:rPr lang="en-US" sz="900" dirty="0"/>
                        <a:t>Value</a:t>
                      </a:r>
                    </a:p>
                  </a:txBody>
                  <a:tcPr>
                    <a:solidFill>
                      <a:schemeClr val="bg1">
                        <a:lumMod val="75000"/>
                      </a:schemeClr>
                    </a:solidFill>
                  </a:tcPr>
                </a:tc>
                <a:extLst>
                  <a:ext uri="{0D108BD9-81ED-4DB2-BD59-A6C34878D82A}">
                    <a16:rowId xmlns:a16="http://schemas.microsoft.com/office/drawing/2014/main" val="1034943615"/>
                  </a:ext>
                </a:extLst>
              </a:tr>
              <a:tr h="242335">
                <a:tc>
                  <a:txBody>
                    <a:bodyPr/>
                    <a:lstStyle/>
                    <a:p>
                      <a:r>
                        <a:rPr lang="en-US" sz="900" dirty="0"/>
                        <a:t>Worst Area</a:t>
                      </a:r>
                    </a:p>
                  </a:txBody>
                  <a:tcPr>
                    <a:solidFill>
                      <a:schemeClr val="accent2">
                        <a:lumMod val="60000"/>
                        <a:lumOff val="40000"/>
                      </a:schemeClr>
                    </a:solidFill>
                  </a:tcPr>
                </a:tc>
                <a:tc>
                  <a:txBody>
                    <a:bodyPr/>
                    <a:lstStyle/>
                    <a:p>
                      <a:r>
                        <a:rPr lang="en-US" sz="900" dirty="0"/>
                        <a:t>-0.35</a:t>
                      </a:r>
                    </a:p>
                  </a:txBody>
                  <a:tcPr>
                    <a:solidFill>
                      <a:schemeClr val="accent2">
                        <a:lumMod val="60000"/>
                        <a:lumOff val="40000"/>
                      </a:schemeClr>
                    </a:solidFill>
                  </a:tcPr>
                </a:tc>
                <a:extLst>
                  <a:ext uri="{0D108BD9-81ED-4DB2-BD59-A6C34878D82A}">
                    <a16:rowId xmlns:a16="http://schemas.microsoft.com/office/drawing/2014/main" val="4026772207"/>
                  </a:ext>
                </a:extLst>
              </a:tr>
              <a:tr h="242335">
                <a:tc>
                  <a:txBody>
                    <a:bodyPr/>
                    <a:lstStyle/>
                    <a:p>
                      <a:r>
                        <a:rPr lang="en-US" sz="900" dirty="0"/>
                        <a:t>Worst Perimeter</a:t>
                      </a:r>
                    </a:p>
                  </a:txBody>
                  <a:tcPr>
                    <a:solidFill>
                      <a:schemeClr val="accent2">
                        <a:lumMod val="60000"/>
                        <a:lumOff val="40000"/>
                      </a:schemeClr>
                    </a:solidFill>
                  </a:tcPr>
                </a:tc>
                <a:tc>
                  <a:txBody>
                    <a:bodyPr/>
                    <a:lstStyle/>
                    <a:p>
                      <a:r>
                        <a:rPr lang="en-US" sz="900" dirty="0"/>
                        <a:t>-0.33</a:t>
                      </a:r>
                    </a:p>
                  </a:txBody>
                  <a:tcPr>
                    <a:solidFill>
                      <a:schemeClr val="accent2">
                        <a:lumMod val="60000"/>
                        <a:lumOff val="40000"/>
                      </a:schemeClr>
                    </a:solidFill>
                  </a:tcPr>
                </a:tc>
                <a:extLst>
                  <a:ext uri="{0D108BD9-81ED-4DB2-BD59-A6C34878D82A}">
                    <a16:rowId xmlns:a16="http://schemas.microsoft.com/office/drawing/2014/main" val="3555347225"/>
                  </a:ext>
                </a:extLst>
              </a:tr>
              <a:tr h="242335">
                <a:tc>
                  <a:txBody>
                    <a:bodyPr/>
                    <a:lstStyle/>
                    <a:p>
                      <a:r>
                        <a:rPr lang="en-US" sz="900" dirty="0"/>
                        <a:t>Worst Radius</a:t>
                      </a:r>
                    </a:p>
                  </a:txBody>
                  <a:tcPr>
                    <a:solidFill>
                      <a:schemeClr val="accent2">
                        <a:lumMod val="60000"/>
                        <a:lumOff val="40000"/>
                      </a:schemeClr>
                    </a:solidFill>
                  </a:tcPr>
                </a:tc>
                <a:tc>
                  <a:txBody>
                    <a:bodyPr/>
                    <a:lstStyle/>
                    <a:p>
                      <a:r>
                        <a:rPr lang="en-US" sz="900" dirty="0"/>
                        <a:t>-0.26</a:t>
                      </a:r>
                    </a:p>
                  </a:txBody>
                  <a:tcPr>
                    <a:solidFill>
                      <a:schemeClr val="accent2">
                        <a:lumMod val="60000"/>
                        <a:lumOff val="40000"/>
                      </a:schemeClr>
                    </a:solidFill>
                  </a:tcPr>
                </a:tc>
                <a:extLst>
                  <a:ext uri="{0D108BD9-81ED-4DB2-BD59-A6C34878D82A}">
                    <a16:rowId xmlns:a16="http://schemas.microsoft.com/office/drawing/2014/main" val="3012341374"/>
                  </a:ext>
                </a:extLst>
              </a:tr>
              <a:tr h="242335">
                <a:tc>
                  <a:txBody>
                    <a:bodyPr/>
                    <a:lstStyle/>
                    <a:p>
                      <a:r>
                        <a:rPr lang="en-US" sz="900" dirty="0"/>
                        <a:t>Mean Radius</a:t>
                      </a:r>
                    </a:p>
                  </a:txBody>
                  <a:tcPr>
                    <a:solidFill>
                      <a:schemeClr val="accent2">
                        <a:lumMod val="60000"/>
                        <a:lumOff val="40000"/>
                      </a:schemeClr>
                    </a:solidFill>
                  </a:tcPr>
                </a:tc>
                <a:tc>
                  <a:txBody>
                    <a:bodyPr/>
                    <a:lstStyle/>
                    <a:p>
                      <a:r>
                        <a:rPr lang="en-US" sz="900" dirty="0"/>
                        <a:t>-0.47</a:t>
                      </a:r>
                    </a:p>
                  </a:txBody>
                  <a:tcPr>
                    <a:solidFill>
                      <a:schemeClr val="accent2">
                        <a:lumMod val="60000"/>
                        <a:lumOff val="40000"/>
                      </a:schemeClr>
                    </a:solidFill>
                  </a:tcPr>
                </a:tc>
                <a:extLst>
                  <a:ext uri="{0D108BD9-81ED-4DB2-BD59-A6C34878D82A}">
                    <a16:rowId xmlns:a16="http://schemas.microsoft.com/office/drawing/2014/main" val="3616968804"/>
                  </a:ext>
                </a:extLst>
              </a:tr>
              <a:tr h="242335">
                <a:tc>
                  <a:txBody>
                    <a:bodyPr/>
                    <a:lstStyle/>
                    <a:p>
                      <a:r>
                        <a:rPr lang="en-US" sz="900" dirty="0"/>
                        <a:t>Worst Concavity</a:t>
                      </a:r>
                    </a:p>
                  </a:txBody>
                  <a:tcPr>
                    <a:solidFill>
                      <a:schemeClr val="tx2">
                        <a:lumMod val="25000"/>
                        <a:lumOff val="75000"/>
                      </a:schemeClr>
                    </a:solidFill>
                  </a:tcPr>
                </a:tc>
                <a:tc>
                  <a:txBody>
                    <a:bodyPr/>
                    <a:lstStyle/>
                    <a:p>
                      <a:r>
                        <a:rPr lang="en-US" sz="900" dirty="0"/>
                        <a:t>-0.04</a:t>
                      </a:r>
                    </a:p>
                  </a:txBody>
                  <a:tcPr>
                    <a:solidFill>
                      <a:schemeClr val="tx2">
                        <a:lumMod val="25000"/>
                        <a:lumOff val="75000"/>
                      </a:schemeClr>
                    </a:solidFill>
                  </a:tcPr>
                </a:tc>
                <a:extLst>
                  <a:ext uri="{0D108BD9-81ED-4DB2-BD59-A6C34878D82A}">
                    <a16:rowId xmlns:a16="http://schemas.microsoft.com/office/drawing/2014/main" val="3944982382"/>
                  </a:ext>
                </a:extLst>
              </a:tr>
            </a:tbl>
          </a:graphicData>
        </a:graphic>
      </p:graphicFrame>
      <p:sp>
        <p:nvSpPr>
          <p:cNvPr id="29" name="TextBox 28">
            <a:extLst>
              <a:ext uri="{FF2B5EF4-FFF2-40B4-BE49-F238E27FC236}">
                <a16:creationId xmlns:a16="http://schemas.microsoft.com/office/drawing/2014/main" id="{7B581CD2-2864-46DC-A211-62EE173DC089}"/>
              </a:ext>
            </a:extLst>
          </p:cNvPr>
          <p:cNvSpPr txBox="1"/>
          <p:nvPr/>
        </p:nvSpPr>
        <p:spPr>
          <a:xfrm>
            <a:off x="805140" y="4273417"/>
            <a:ext cx="1900136" cy="369332"/>
          </a:xfrm>
          <a:prstGeom prst="rect">
            <a:avLst/>
          </a:prstGeom>
          <a:noFill/>
        </p:spPr>
        <p:txBody>
          <a:bodyPr wrap="none" rtlCol="0">
            <a:spAutoFit/>
          </a:bodyPr>
          <a:lstStyle/>
          <a:p>
            <a:r>
              <a:rPr lang="en-US" dirty="0"/>
              <a:t>California (SHAP)</a:t>
            </a:r>
          </a:p>
        </p:txBody>
      </p:sp>
      <p:sp>
        <p:nvSpPr>
          <p:cNvPr id="30" name="TextBox 29">
            <a:extLst>
              <a:ext uri="{FF2B5EF4-FFF2-40B4-BE49-F238E27FC236}">
                <a16:creationId xmlns:a16="http://schemas.microsoft.com/office/drawing/2014/main" id="{7E596D12-50EE-7365-826F-2ECD408A2E95}"/>
              </a:ext>
            </a:extLst>
          </p:cNvPr>
          <p:cNvSpPr txBox="1"/>
          <p:nvPr/>
        </p:nvSpPr>
        <p:spPr>
          <a:xfrm>
            <a:off x="3187930" y="4252455"/>
            <a:ext cx="1582484" cy="369332"/>
          </a:xfrm>
          <a:prstGeom prst="rect">
            <a:avLst/>
          </a:prstGeom>
          <a:noFill/>
        </p:spPr>
        <p:txBody>
          <a:bodyPr wrap="none" rtlCol="0">
            <a:spAutoFit/>
          </a:bodyPr>
          <a:lstStyle/>
          <a:p>
            <a:r>
              <a:rPr lang="en-US" dirty="0"/>
              <a:t>Cancer (LIME)</a:t>
            </a:r>
          </a:p>
        </p:txBody>
      </p:sp>
      <p:sp>
        <p:nvSpPr>
          <p:cNvPr id="31" name="TextBox 30">
            <a:extLst>
              <a:ext uri="{FF2B5EF4-FFF2-40B4-BE49-F238E27FC236}">
                <a16:creationId xmlns:a16="http://schemas.microsoft.com/office/drawing/2014/main" id="{E3B3E9AC-6511-78DD-E5B0-565FBD1BACF9}"/>
              </a:ext>
            </a:extLst>
          </p:cNvPr>
          <p:cNvSpPr txBox="1"/>
          <p:nvPr/>
        </p:nvSpPr>
        <p:spPr>
          <a:xfrm>
            <a:off x="5657929" y="4268201"/>
            <a:ext cx="1635191" cy="369332"/>
          </a:xfrm>
          <a:prstGeom prst="rect">
            <a:avLst/>
          </a:prstGeom>
          <a:noFill/>
        </p:spPr>
        <p:txBody>
          <a:bodyPr wrap="none" rtlCol="0">
            <a:spAutoFit/>
          </a:bodyPr>
          <a:lstStyle/>
          <a:p>
            <a:r>
              <a:rPr lang="en-US" dirty="0"/>
              <a:t>AG News (TLA)</a:t>
            </a:r>
          </a:p>
        </p:txBody>
      </p:sp>
      <p:sp>
        <p:nvSpPr>
          <p:cNvPr id="32" name="TextBox 31">
            <a:extLst>
              <a:ext uri="{FF2B5EF4-FFF2-40B4-BE49-F238E27FC236}">
                <a16:creationId xmlns:a16="http://schemas.microsoft.com/office/drawing/2014/main" id="{EAEFB931-5A4B-22DA-97B3-CA1D18D8E795}"/>
              </a:ext>
            </a:extLst>
          </p:cNvPr>
          <p:cNvSpPr txBox="1"/>
          <p:nvPr/>
        </p:nvSpPr>
        <p:spPr>
          <a:xfrm>
            <a:off x="7943064" y="4268201"/>
            <a:ext cx="1372492" cy="369332"/>
          </a:xfrm>
          <a:prstGeom prst="rect">
            <a:avLst/>
          </a:prstGeom>
          <a:noFill/>
        </p:spPr>
        <p:txBody>
          <a:bodyPr wrap="none" rtlCol="0">
            <a:spAutoFit/>
          </a:bodyPr>
          <a:lstStyle/>
          <a:p>
            <a:r>
              <a:rPr lang="en-US" dirty="0"/>
              <a:t>MNIST (TLA)</a:t>
            </a:r>
          </a:p>
        </p:txBody>
      </p:sp>
      <p:sp>
        <p:nvSpPr>
          <p:cNvPr id="33" name="TextBox 32">
            <a:extLst>
              <a:ext uri="{FF2B5EF4-FFF2-40B4-BE49-F238E27FC236}">
                <a16:creationId xmlns:a16="http://schemas.microsoft.com/office/drawing/2014/main" id="{138B9A1E-AE6D-30DD-312E-DA78EC09A65A}"/>
              </a:ext>
            </a:extLst>
          </p:cNvPr>
          <p:cNvSpPr txBox="1"/>
          <p:nvPr/>
        </p:nvSpPr>
        <p:spPr>
          <a:xfrm>
            <a:off x="9824270" y="4252455"/>
            <a:ext cx="1680268" cy="369332"/>
          </a:xfrm>
          <a:prstGeom prst="rect">
            <a:avLst/>
          </a:prstGeom>
          <a:noFill/>
        </p:spPr>
        <p:txBody>
          <a:bodyPr wrap="none" rtlCol="0">
            <a:spAutoFit/>
          </a:bodyPr>
          <a:lstStyle/>
          <a:p>
            <a:r>
              <a:rPr lang="en-US" dirty="0"/>
              <a:t>Sentiment (TLI)</a:t>
            </a:r>
          </a:p>
        </p:txBody>
      </p:sp>
      <p:sp>
        <p:nvSpPr>
          <p:cNvPr id="34" name="Slide Number Placeholder 33">
            <a:extLst>
              <a:ext uri="{FF2B5EF4-FFF2-40B4-BE49-F238E27FC236}">
                <a16:creationId xmlns:a16="http://schemas.microsoft.com/office/drawing/2014/main" id="{DFDD5D8D-1E77-CB1C-22EF-465AC84DACB9}"/>
              </a:ext>
            </a:extLst>
          </p:cNvPr>
          <p:cNvSpPr>
            <a:spLocks noGrp="1"/>
          </p:cNvSpPr>
          <p:nvPr>
            <p:ph type="sldNum" sz="quarter" idx="12"/>
          </p:nvPr>
        </p:nvSpPr>
        <p:spPr/>
        <p:txBody>
          <a:bodyPr/>
          <a:lstStyle/>
          <a:p>
            <a:fld id="{B91E7F7B-0EE1-B74F-B9DC-3B117DE6E870}" type="slidenum">
              <a:rPr lang="en-US" smtClean="0"/>
              <a:t>6</a:t>
            </a:fld>
            <a:endParaRPr lang="en-US"/>
          </a:p>
        </p:txBody>
      </p:sp>
      <p:pic>
        <p:nvPicPr>
          <p:cNvPr id="41" name="Audio 40">
            <a:extLst>
              <a:ext uri="{FF2B5EF4-FFF2-40B4-BE49-F238E27FC236}">
                <a16:creationId xmlns:a16="http://schemas.microsoft.com/office/drawing/2014/main" id="{1A794F0E-B07F-7EDD-5AF5-4A8845A4296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36049278"/>
      </p:ext>
    </p:extLst>
  </p:cSld>
  <p:clrMapOvr>
    <a:masterClrMapping/>
  </p:clrMapOvr>
  <mc:AlternateContent xmlns:mc="http://schemas.openxmlformats.org/markup-compatibility/2006" xmlns:p14="http://schemas.microsoft.com/office/powerpoint/2010/main">
    <mc:Choice Requires="p14">
      <p:transition spd="slow" p14:dur="2000" advTm="109327"/>
    </mc:Choice>
    <mc:Fallback xmlns="">
      <p:transition spd="slow" advTm="109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8126"/>
            <a:lum/>
          </a:blip>
          <a:srcRect/>
          <a:stretch>
            <a:fillRect t="-4000" b="-4000"/>
          </a:stretch>
        </a:blipFill>
        <a:effectLst/>
      </p:bgPr>
    </p:bg>
    <p:spTree>
      <p:nvGrpSpPr>
        <p:cNvPr id="1" name="">
          <a:extLst>
            <a:ext uri="{FF2B5EF4-FFF2-40B4-BE49-F238E27FC236}">
              <a16:creationId xmlns:a16="http://schemas.microsoft.com/office/drawing/2014/main" id="{5ED32C92-AF51-BCBE-C0E8-08F3D0EE15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9D05AD-AC23-5798-2682-91722FFDCDB3}"/>
              </a:ext>
            </a:extLst>
          </p:cNvPr>
          <p:cNvSpPr>
            <a:spLocks noGrp="1"/>
          </p:cNvSpPr>
          <p:nvPr>
            <p:ph type="title"/>
          </p:nvPr>
        </p:nvSpPr>
        <p:spPr>
          <a:xfrm>
            <a:off x="838200" y="365126"/>
            <a:ext cx="10515600" cy="759340"/>
          </a:xfrm>
        </p:spPr>
        <p:txBody>
          <a:bodyPr/>
          <a:lstStyle/>
          <a:p>
            <a:r>
              <a:rPr lang="en-US" dirty="0"/>
              <a:t>Results</a:t>
            </a:r>
          </a:p>
        </p:txBody>
      </p:sp>
      <p:sp>
        <p:nvSpPr>
          <p:cNvPr id="3" name="Rounded Rectangle 2">
            <a:extLst>
              <a:ext uri="{FF2B5EF4-FFF2-40B4-BE49-F238E27FC236}">
                <a16:creationId xmlns:a16="http://schemas.microsoft.com/office/drawing/2014/main" id="{C95DC576-6369-D2FA-E5D5-3DFC62957049}"/>
              </a:ext>
            </a:extLst>
          </p:cNvPr>
          <p:cNvSpPr/>
          <p:nvPr/>
        </p:nvSpPr>
        <p:spPr>
          <a:xfrm>
            <a:off x="618504" y="1989731"/>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Ridge Regression</a:t>
            </a:r>
          </a:p>
        </p:txBody>
      </p:sp>
      <p:sp>
        <p:nvSpPr>
          <p:cNvPr id="4" name="Rounded Rectangle 3">
            <a:extLst>
              <a:ext uri="{FF2B5EF4-FFF2-40B4-BE49-F238E27FC236}">
                <a16:creationId xmlns:a16="http://schemas.microsoft.com/office/drawing/2014/main" id="{3EAACF7F-3173-B2E6-5243-05773ABFD3B2}"/>
              </a:ext>
            </a:extLst>
          </p:cNvPr>
          <p:cNvSpPr/>
          <p:nvPr/>
        </p:nvSpPr>
        <p:spPr>
          <a:xfrm>
            <a:off x="2881715" y="1989731"/>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Random Forest Classification</a:t>
            </a:r>
          </a:p>
        </p:txBody>
      </p:sp>
      <p:sp>
        <p:nvSpPr>
          <p:cNvPr id="5" name="Rounded Rectangle 4">
            <a:extLst>
              <a:ext uri="{FF2B5EF4-FFF2-40B4-BE49-F238E27FC236}">
                <a16:creationId xmlns:a16="http://schemas.microsoft.com/office/drawing/2014/main" id="{1B266579-6D1A-58DA-AFDC-E9B1796484A1}"/>
              </a:ext>
            </a:extLst>
          </p:cNvPr>
          <p:cNvSpPr/>
          <p:nvPr/>
        </p:nvSpPr>
        <p:spPr>
          <a:xfrm>
            <a:off x="5144926" y="1989731"/>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DistilBERT</a:t>
            </a:r>
            <a:br>
              <a:rPr lang="en-US" dirty="0"/>
            </a:br>
            <a:r>
              <a:rPr lang="en-US" dirty="0"/>
              <a:t>Language Model</a:t>
            </a:r>
          </a:p>
        </p:txBody>
      </p:sp>
      <p:sp>
        <p:nvSpPr>
          <p:cNvPr id="6" name="Rounded Rectangle 5">
            <a:extLst>
              <a:ext uri="{FF2B5EF4-FFF2-40B4-BE49-F238E27FC236}">
                <a16:creationId xmlns:a16="http://schemas.microsoft.com/office/drawing/2014/main" id="{05962DAF-1664-A767-36E7-C61D8C9F05E2}"/>
              </a:ext>
            </a:extLst>
          </p:cNvPr>
          <p:cNvSpPr/>
          <p:nvPr/>
        </p:nvSpPr>
        <p:spPr>
          <a:xfrm>
            <a:off x="9671348" y="1989729"/>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GPT-4o LLM</a:t>
            </a:r>
          </a:p>
        </p:txBody>
      </p:sp>
      <p:sp>
        <p:nvSpPr>
          <p:cNvPr id="7" name="Rounded Rectangle 6">
            <a:extLst>
              <a:ext uri="{FF2B5EF4-FFF2-40B4-BE49-F238E27FC236}">
                <a16:creationId xmlns:a16="http://schemas.microsoft.com/office/drawing/2014/main" id="{D73F7E64-9237-3E83-B717-3475C2E7E0A8}"/>
              </a:ext>
            </a:extLst>
          </p:cNvPr>
          <p:cNvSpPr/>
          <p:nvPr/>
        </p:nvSpPr>
        <p:spPr>
          <a:xfrm>
            <a:off x="7408137" y="1989730"/>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sp>
        <p:nvSpPr>
          <p:cNvPr id="8" name="Rounded Rectangle 7">
            <a:extLst>
              <a:ext uri="{FF2B5EF4-FFF2-40B4-BE49-F238E27FC236}">
                <a16:creationId xmlns:a16="http://schemas.microsoft.com/office/drawing/2014/main" id="{1DA0F1B1-D84D-835E-85A8-C33D97970F52}"/>
              </a:ext>
            </a:extLst>
          </p:cNvPr>
          <p:cNvSpPr/>
          <p:nvPr/>
        </p:nvSpPr>
        <p:spPr>
          <a:xfrm>
            <a:off x="618503"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California</a:t>
            </a:r>
            <a:br>
              <a:rPr lang="en-US" dirty="0"/>
            </a:br>
            <a:r>
              <a:rPr lang="en-US" dirty="0"/>
              <a:t>Housing</a:t>
            </a:r>
          </a:p>
        </p:txBody>
      </p:sp>
      <p:sp>
        <p:nvSpPr>
          <p:cNvPr id="9" name="Rounded Rectangle 8">
            <a:extLst>
              <a:ext uri="{FF2B5EF4-FFF2-40B4-BE49-F238E27FC236}">
                <a16:creationId xmlns:a16="http://schemas.microsoft.com/office/drawing/2014/main" id="{B36D2BA5-C933-E299-D91C-00137C1DBB21}"/>
              </a:ext>
            </a:extLst>
          </p:cNvPr>
          <p:cNvSpPr/>
          <p:nvPr/>
        </p:nvSpPr>
        <p:spPr>
          <a:xfrm>
            <a:off x="2881714"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Wisconsin</a:t>
            </a:r>
            <a:br>
              <a:rPr lang="en-US" dirty="0"/>
            </a:br>
            <a:r>
              <a:rPr lang="en-US" dirty="0"/>
              <a:t>Breast Cancer</a:t>
            </a:r>
          </a:p>
        </p:txBody>
      </p:sp>
      <p:sp>
        <p:nvSpPr>
          <p:cNvPr id="10" name="Rounded Rectangle 9">
            <a:extLst>
              <a:ext uri="{FF2B5EF4-FFF2-40B4-BE49-F238E27FC236}">
                <a16:creationId xmlns:a16="http://schemas.microsoft.com/office/drawing/2014/main" id="{16EC41AF-A211-4034-0F37-341066E0618E}"/>
              </a:ext>
            </a:extLst>
          </p:cNvPr>
          <p:cNvSpPr/>
          <p:nvPr/>
        </p:nvSpPr>
        <p:spPr>
          <a:xfrm>
            <a:off x="5144925" y="1166947"/>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AG News</a:t>
            </a:r>
          </a:p>
        </p:txBody>
      </p:sp>
      <p:sp>
        <p:nvSpPr>
          <p:cNvPr id="11" name="Rounded Rectangle 10">
            <a:extLst>
              <a:ext uri="{FF2B5EF4-FFF2-40B4-BE49-F238E27FC236}">
                <a16:creationId xmlns:a16="http://schemas.microsoft.com/office/drawing/2014/main" id="{CA48B61A-7A13-742E-7EB6-B3EFD5D318B6}"/>
              </a:ext>
            </a:extLst>
          </p:cNvPr>
          <p:cNvSpPr/>
          <p:nvPr/>
        </p:nvSpPr>
        <p:spPr>
          <a:xfrm>
            <a:off x="9671347" y="1166945"/>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Custom Prompts</a:t>
            </a:r>
          </a:p>
        </p:txBody>
      </p:sp>
      <p:sp>
        <p:nvSpPr>
          <p:cNvPr id="12" name="Rounded Rectangle 11">
            <a:extLst>
              <a:ext uri="{FF2B5EF4-FFF2-40B4-BE49-F238E27FC236}">
                <a16:creationId xmlns:a16="http://schemas.microsoft.com/office/drawing/2014/main" id="{C2BF487A-FEFD-09D1-4617-B970B4804FE0}"/>
              </a:ext>
            </a:extLst>
          </p:cNvPr>
          <p:cNvSpPr/>
          <p:nvPr/>
        </p:nvSpPr>
        <p:spPr>
          <a:xfrm>
            <a:off x="7408136" y="1166946"/>
            <a:ext cx="1902148" cy="759341"/>
          </a:xfrm>
          <a:prstGeom prst="round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MNIST</a:t>
            </a:r>
          </a:p>
        </p:txBody>
      </p:sp>
      <p:sp>
        <p:nvSpPr>
          <p:cNvPr id="13" name="Rounded Rectangle 12">
            <a:extLst>
              <a:ext uri="{FF2B5EF4-FFF2-40B4-BE49-F238E27FC236}">
                <a16:creationId xmlns:a16="http://schemas.microsoft.com/office/drawing/2014/main" id="{859FD9E6-862B-BF14-7BA6-6C8E481C5327}"/>
              </a:ext>
            </a:extLst>
          </p:cNvPr>
          <p:cNvSpPr/>
          <p:nvPr/>
        </p:nvSpPr>
        <p:spPr>
          <a:xfrm>
            <a:off x="626690" y="2812515"/>
            <a:ext cx="4157172"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SHAP/LIME</a:t>
            </a:r>
          </a:p>
        </p:txBody>
      </p:sp>
      <p:sp>
        <p:nvSpPr>
          <p:cNvPr id="14" name="Rounded Rectangle 13">
            <a:extLst>
              <a:ext uri="{FF2B5EF4-FFF2-40B4-BE49-F238E27FC236}">
                <a16:creationId xmlns:a16="http://schemas.microsoft.com/office/drawing/2014/main" id="{0872425D-6469-C5D5-5047-5C072DF3D074}"/>
              </a:ext>
            </a:extLst>
          </p:cNvPr>
          <p:cNvSpPr/>
          <p:nvPr/>
        </p:nvSpPr>
        <p:spPr>
          <a:xfrm>
            <a:off x="5153112" y="2812515"/>
            <a:ext cx="4157172"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Token-Level Attribution using </a:t>
            </a:r>
          </a:p>
          <a:p>
            <a:pPr algn="ctr"/>
            <a:r>
              <a:rPr lang="en-US" dirty="0"/>
              <a:t>Integrated Gradients</a:t>
            </a:r>
          </a:p>
        </p:txBody>
      </p:sp>
      <p:sp>
        <p:nvSpPr>
          <p:cNvPr id="15" name="Rounded Rectangle 14">
            <a:extLst>
              <a:ext uri="{FF2B5EF4-FFF2-40B4-BE49-F238E27FC236}">
                <a16:creationId xmlns:a16="http://schemas.microsoft.com/office/drawing/2014/main" id="{D38BFA4A-5FAD-A322-6BC0-7DB46FAB6765}"/>
              </a:ext>
            </a:extLst>
          </p:cNvPr>
          <p:cNvSpPr/>
          <p:nvPr/>
        </p:nvSpPr>
        <p:spPr>
          <a:xfrm>
            <a:off x="9679534" y="2812513"/>
            <a:ext cx="1902148" cy="759341"/>
          </a:xfrm>
          <a:prstGeom prst="round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Token-Level Importance</a:t>
            </a:r>
          </a:p>
        </p:txBody>
      </p:sp>
      <p:sp>
        <p:nvSpPr>
          <p:cNvPr id="16" name="TextBox 15">
            <a:extLst>
              <a:ext uri="{FF2B5EF4-FFF2-40B4-BE49-F238E27FC236}">
                <a16:creationId xmlns:a16="http://schemas.microsoft.com/office/drawing/2014/main" id="{80FB1405-937A-D10F-B08E-271D709FD671}"/>
              </a:ext>
            </a:extLst>
          </p:cNvPr>
          <p:cNvSpPr txBox="1"/>
          <p:nvPr/>
        </p:nvSpPr>
        <p:spPr>
          <a:xfrm>
            <a:off x="626690" y="3947264"/>
            <a:ext cx="4157172" cy="2492990"/>
          </a:xfrm>
          <a:prstGeom prst="rect">
            <a:avLst/>
          </a:prstGeom>
          <a:noFill/>
        </p:spPr>
        <p:txBody>
          <a:bodyPr wrap="square" rtlCol="0">
            <a:spAutoFit/>
          </a:bodyPr>
          <a:lstStyle/>
          <a:p>
            <a:pPr marL="285750" indent="-285750">
              <a:buFont typeface="Arial" panose="020B0604020202020204" pitchFamily="34" charset="0"/>
              <a:buChar char="•"/>
            </a:pPr>
            <a:r>
              <a:rPr lang="en-US" sz="1200" b="1" dirty="0"/>
              <a:t>SHAP</a:t>
            </a:r>
            <a:r>
              <a:rPr lang="en-US" sz="1200" dirty="0"/>
              <a:t> highlighted the most impactful features (number of rooms, </a:t>
            </a:r>
            <a:r>
              <a:rPr lang="en-US" sz="1200" dirty="0" err="1"/>
              <a:t>etc</a:t>
            </a:r>
            <a:r>
              <a:rPr lang="en-US" sz="1200" dirty="0"/>
              <a:t>…) on </a:t>
            </a:r>
            <a:r>
              <a:rPr lang="en-US" sz="1200" u="sng" dirty="0"/>
              <a:t>housing</a:t>
            </a:r>
            <a:r>
              <a:rPr lang="en-US" sz="1200" dirty="0"/>
              <a:t> price predictions, confirming global linear trends in the data.</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b="1" dirty="0"/>
              <a:t>LIME</a:t>
            </a:r>
            <a:r>
              <a:rPr lang="en-US" sz="1200" dirty="0"/>
              <a:t> provided local explanations for specific predictions, enabling a clear view of how individual data points influenced the model's output (as we see previously)</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b="1" dirty="0"/>
              <a:t>SHAP</a:t>
            </a:r>
            <a:r>
              <a:rPr lang="en-US" sz="1200" dirty="0"/>
              <a:t> offered a global understanding of feature importance, while </a:t>
            </a:r>
            <a:r>
              <a:rPr lang="en-US" sz="1200" b="1" dirty="0"/>
              <a:t>LIME</a:t>
            </a:r>
            <a:r>
              <a:rPr lang="en-US" sz="1200" dirty="0"/>
              <a:t> allowed for instance-specific analysis, helping identify potential outliers (as seen before)</a:t>
            </a:r>
          </a:p>
        </p:txBody>
      </p:sp>
      <p:sp>
        <p:nvSpPr>
          <p:cNvPr id="17" name="TextBox 16">
            <a:extLst>
              <a:ext uri="{FF2B5EF4-FFF2-40B4-BE49-F238E27FC236}">
                <a16:creationId xmlns:a16="http://schemas.microsoft.com/office/drawing/2014/main" id="{BDF316FE-1F5B-5A45-4FD9-C5BE23FAE9D1}"/>
              </a:ext>
            </a:extLst>
          </p:cNvPr>
          <p:cNvSpPr txBox="1"/>
          <p:nvPr/>
        </p:nvSpPr>
        <p:spPr>
          <a:xfrm>
            <a:off x="5144925" y="3947264"/>
            <a:ext cx="4157172" cy="2308324"/>
          </a:xfrm>
          <a:prstGeom prst="rect">
            <a:avLst/>
          </a:prstGeom>
          <a:noFill/>
        </p:spPr>
        <p:txBody>
          <a:bodyPr wrap="square" rtlCol="0">
            <a:spAutoFit/>
          </a:bodyPr>
          <a:lstStyle/>
          <a:p>
            <a:pPr marL="285750" indent="-285750">
              <a:buFont typeface="Arial" panose="020B0604020202020204" pitchFamily="34" charset="0"/>
              <a:buChar char="•"/>
            </a:pPr>
            <a:r>
              <a:rPr lang="en-US" sz="1200" b="1" dirty="0"/>
              <a:t>Integrated Gradients </a:t>
            </a:r>
            <a:r>
              <a:rPr lang="en-US" sz="1200" dirty="0"/>
              <a:t>revealed which tokens in </a:t>
            </a:r>
            <a:r>
              <a:rPr lang="en-US" sz="1200" u="sng" dirty="0"/>
              <a:t>AG News</a:t>
            </a:r>
            <a:r>
              <a:rPr lang="en-US" sz="1200" dirty="0"/>
              <a:t> contributed most to classification decisions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b="1" dirty="0"/>
              <a:t>TLA</a:t>
            </a:r>
            <a:r>
              <a:rPr lang="en-US" sz="1200" dirty="0"/>
              <a:t> Identified tokens that overly influenced predictions helped pinpoint potential biases in the dataset or model</a:t>
            </a:r>
          </a:p>
          <a:p>
            <a:pPr marL="285750" indent="-285750">
              <a:buFont typeface="Arial" panose="020B0604020202020204" pitchFamily="34" charset="0"/>
              <a:buChar char="•"/>
            </a:pPr>
            <a:endParaRPr lang="en-US" sz="1200" dirty="0"/>
          </a:p>
          <a:p>
            <a:endParaRPr lang="en-US" sz="1200" dirty="0"/>
          </a:p>
          <a:p>
            <a:pPr marL="285750" indent="-285750">
              <a:buFont typeface="Arial" panose="020B0604020202020204" pitchFamily="34" charset="0"/>
              <a:buChar char="•"/>
            </a:pPr>
            <a:r>
              <a:rPr lang="en-US" sz="1200" b="1" dirty="0"/>
              <a:t>Integrated Gradients </a:t>
            </a:r>
            <a:r>
              <a:rPr lang="en-US" sz="1200" dirty="0"/>
              <a:t>visualized the specific pixels in </a:t>
            </a:r>
            <a:r>
              <a:rPr lang="en-US" sz="1200" u="sng" dirty="0"/>
              <a:t>MNIST</a:t>
            </a:r>
            <a:r>
              <a:rPr lang="en-US" sz="1200" dirty="0"/>
              <a:t> critical to recognizing digits, such as the horizontal and vertical strokes in "7" or "4” digits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
        <p:nvSpPr>
          <p:cNvPr id="18" name="TextBox 17">
            <a:extLst>
              <a:ext uri="{FF2B5EF4-FFF2-40B4-BE49-F238E27FC236}">
                <a16:creationId xmlns:a16="http://schemas.microsoft.com/office/drawing/2014/main" id="{38D9C009-9E52-4191-3077-FB880082CEFC}"/>
              </a:ext>
            </a:extLst>
          </p:cNvPr>
          <p:cNvSpPr txBox="1"/>
          <p:nvPr/>
        </p:nvSpPr>
        <p:spPr>
          <a:xfrm>
            <a:off x="9456022" y="3923154"/>
            <a:ext cx="2349172" cy="2123658"/>
          </a:xfrm>
          <a:prstGeom prst="rect">
            <a:avLst/>
          </a:prstGeom>
          <a:noFill/>
        </p:spPr>
        <p:txBody>
          <a:bodyPr wrap="square" rtlCol="0">
            <a:spAutoFit/>
          </a:bodyPr>
          <a:lstStyle/>
          <a:p>
            <a:pPr marL="285750" indent="-285750">
              <a:buFont typeface="Arial" panose="020B0604020202020204" pitchFamily="34" charset="0"/>
              <a:buChar char="•"/>
            </a:pPr>
            <a:r>
              <a:rPr lang="en-US" sz="1200" b="1" dirty="0"/>
              <a:t>Sensitivity Analysis </a:t>
            </a:r>
            <a:r>
              <a:rPr lang="en-US" sz="1200" dirty="0"/>
              <a:t>was used by removing specific tokens from prompts and observing output changes quantified the importance of individual words or phrases in sentiment classification.</a:t>
            </a:r>
          </a:p>
          <a:p>
            <a:pPr marL="285750" indent="-285750">
              <a:buFont typeface="Arial" panose="020B0604020202020204" pitchFamily="34" charset="0"/>
              <a:buChar char="•"/>
            </a:pPr>
            <a:r>
              <a:rPr lang="en-US" sz="1200" b="1" dirty="0"/>
              <a:t>Prompt Optimization </a:t>
            </a:r>
            <a:r>
              <a:rPr lang="en-US" sz="1200" dirty="0"/>
              <a:t>highlighted which parts of the input had the most significant impact</a:t>
            </a:r>
          </a:p>
        </p:txBody>
      </p:sp>
      <p:sp>
        <p:nvSpPr>
          <p:cNvPr id="19" name="Slide Number Placeholder 18">
            <a:extLst>
              <a:ext uri="{FF2B5EF4-FFF2-40B4-BE49-F238E27FC236}">
                <a16:creationId xmlns:a16="http://schemas.microsoft.com/office/drawing/2014/main" id="{88B136DD-EAF5-6F4A-EB12-9C25F5E5F3E9}"/>
              </a:ext>
            </a:extLst>
          </p:cNvPr>
          <p:cNvSpPr>
            <a:spLocks noGrp="1"/>
          </p:cNvSpPr>
          <p:nvPr>
            <p:ph type="sldNum" sz="quarter" idx="12"/>
          </p:nvPr>
        </p:nvSpPr>
        <p:spPr/>
        <p:txBody>
          <a:bodyPr/>
          <a:lstStyle/>
          <a:p>
            <a:fld id="{B91E7F7B-0EE1-B74F-B9DC-3B117DE6E870}" type="slidenum">
              <a:rPr lang="en-US" smtClean="0"/>
              <a:t>7</a:t>
            </a:fld>
            <a:endParaRPr lang="en-US" dirty="0"/>
          </a:p>
        </p:txBody>
      </p:sp>
      <p:pic>
        <p:nvPicPr>
          <p:cNvPr id="22" name="Audio 21">
            <a:extLst>
              <a:ext uri="{FF2B5EF4-FFF2-40B4-BE49-F238E27FC236}">
                <a16:creationId xmlns:a16="http://schemas.microsoft.com/office/drawing/2014/main" id="{9FD73571-02DA-65B2-0EA0-AFB09C306E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7728366"/>
      </p:ext>
    </p:extLst>
  </p:cSld>
  <p:clrMapOvr>
    <a:masterClrMapping/>
  </p:clrMapOvr>
  <mc:AlternateContent xmlns:mc="http://schemas.openxmlformats.org/markup-compatibility/2006" xmlns:p14="http://schemas.microsoft.com/office/powerpoint/2010/main">
    <mc:Choice Requires="p14">
      <p:transition spd="slow" p14:dur="2000" advTm="49829"/>
    </mc:Choice>
    <mc:Fallback xmlns="">
      <p:transition spd="slow" advTm="49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8126"/>
            <a:lum/>
          </a:blip>
          <a:srcRect/>
          <a:stretch>
            <a:fillRect t="-4000" b="-4000"/>
          </a:stretch>
        </a:blipFill>
        <a:effectLst/>
      </p:bgPr>
    </p:bg>
    <p:spTree>
      <p:nvGrpSpPr>
        <p:cNvPr id="1" name="">
          <a:extLst>
            <a:ext uri="{FF2B5EF4-FFF2-40B4-BE49-F238E27FC236}">
              <a16:creationId xmlns:a16="http://schemas.microsoft.com/office/drawing/2014/main" id="{D99ECC10-1F4E-B600-5431-F92DC53C1D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94A564-DA27-494B-FB16-8A6350710B7C}"/>
              </a:ext>
            </a:extLst>
          </p:cNvPr>
          <p:cNvSpPr>
            <a:spLocks noGrp="1"/>
          </p:cNvSpPr>
          <p:nvPr>
            <p:ph type="title"/>
          </p:nvPr>
        </p:nvSpPr>
        <p:spPr>
          <a:xfrm>
            <a:off x="838200" y="365126"/>
            <a:ext cx="10515600" cy="759340"/>
          </a:xfrm>
        </p:spPr>
        <p:txBody>
          <a:bodyPr/>
          <a:lstStyle/>
          <a:p>
            <a:r>
              <a:rPr lang="en-US" dirty="0"/>
              <a:t>Conclusion</a:t>
            </a:r>
          </a:p>
        </p:txBody>
      </p:sp>
      <p:sp>
        <p:nvSpPr>
          <p:cNvPr id="4" name="TextBox 3">
            <a:extLst>
              <a:ext uri="{FF2B5EF4-FFF2-40B4-BE49-F238E27FC236}">
                <a16:creationId xmlns:a16="http://schemas.microsoft.com/office/drawing/2014/main" id="{3C495082-1C89-3163-9562-DF1BCCA83130}"/>
              </a:ext>
            </a:extLst>
          </p:cNvPr>
          <p:cNvSpPr txBox="1"/>
          <p:nvPr/>
        </p:nvSpPr>
        <p:spPr>
          <a:xfrm>
            <a:off x="1020933" y="1331650"/>
            <a:ext cx="776796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Explainability</a:t>
            </a:r>
            <a:r>
              <a:rPr lang="en-US" dirty="0"/>
              <a:t> has become crucial as AI and ML models become increasingly integrated into critical </a:t>
            </a:r>
            <a:r>
              <a:rPr lang="en-US" b="1" dirty="0"/>
              <a:t>decision-making processes</a:t>
            </a:r>
            <a:r>
              <a:rPr lang="en-US" dirty="0"/>
              <a:t>, particularly in sensitive domains like pharmaceutical, healthcare, finance, and regulatory environments.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Different </a:t>
            </a:r>
            <a:r>
              <a:rPr lang="en-US" b="1" dirty="0"/>
              <a:t>models</a:t>
            </a:r>
            <a:r>
              <a:rPr lang="en-US" dirty="0"/>
              <a:t> and </a:t>
            </a:r>
            <a:r>
              <a:rPr lang="en-US" b="1" dirty="0"/>
              <a:t>data</a:t>
            </a:r>
            <a:r>
              <a:rPr lang="en-US" dirty="0"/>
              <a:t> </a:t>
            </a:r>
            <a:r>
              <a:rPr lang="en-US" b="1" dirty="0"/>
              <a:t>types</a:t>
            </a:r>
            <a:r>
              <a:rPr lang="en-US" dirty="0"/>
              <a:t> require tailored explainability approaches. For example, </a:t>
            </a:r>
            <a:r>
              <a:rPr lang="en-US" b="1" dirty="0"/>
              <a:t>SHAP</a:t>
            </a:r>
            <a:r>
              <a:rPr lang="en-US" dirty="0"/>
              <a:t> and </a:t>
            </a:r>
            <a:r>
              <a:rPr lang="en-US" b="1" dirty="0"/>
              <a:t>LIME</a:t>
            </a:r>
            <a:r>
              <a:rPr lang="en-US" dirty="0"/>
              <a:t> excel in structured datasets by providing both global and local insights, while </a:t>
            </a:r>
            <a:r>
              <a:rPr lang="en-US" b="1" dirty="0"/>
              <a:t>Integrated Gradients </a:t>
            </a:r>
            <a:r>
              <a:rPr lang="en-US" dirty="0"/>
              <a:t>shines in high-dimensional unstructured data like images and text.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study demonstrated that even </a:t>
            </a:r>
            <a:r>
              <a:rPr lang="en-US" b="1" dirty="0"/>
              <a:t>highly complex </a:t>
            </a:r>
            <a:r>
              <a:rPr lang="en-US" dirty="0"/>
              <a:t>or </a:t>
            </a:r>
            <a:r>
              <a:rPr lang="en-US" b="1" dirty="0"/>
              <a:t>proprietary</a:t>
            </a:r>
            <a:r>
              <a:rPr lang="en-US" dirty="0"/>
              <a:t> </a:t>
            </a:r>
            <a:r>
              <a:rPr lang="en-US" b="1" dirty="0"/>
              <a:t>models</a:t>
            </a:r>
            <a:r>
              <a:rPr lang="en-US" dirty="0"/>
              <a:t> like GPT-4o can benefit from targeted explainability techniques.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key takeaway from our experiments is the </a:t>
            </a:r>
            <a:r>
              <a:rPr lang="en-US" b="1" dirty="0"/>
              <a:t>tradeoff between model complexity and interpretability</a:t>
            </a:r>
            <a:r>
              <a:rPr lang="en-US" dirty="0"/>
              <a:t>. While deep learning models like neural networks offer robust accuracy for tasks like digit classification, simpler models like Ridge Regression provide more transparent decision-making processes.</a:t>
            </a:r>
          </a:p>
        </p:txBody>
      </p:sp>
      <p:pic>
        <p:nvPicPr>
          <p:cNvPr id="5122" name="Picture 2" descr="7 Steps of the Decision-Making Process: Everything You Need to Know | AFA  Education Blog">
            <a:extLst>
              <a:ext uri="{FF2B5EF4-FFF2-40B4-BE49-F238E27FC236}">
                <a16:creationId xmlns:a16="http://schemas.microsoft.com/office/drawing/2014/main" id="{D9D1B94D-68ED-52F9-215A-201A4FA724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3926" y="1164012"/>
            <a:ext cx="2902453" cy="179225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C2DAC5D-124B-3304-E118-CC802F0DE4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4055" y="3639844"/>
            <a:ext cx="3237163" cy="225049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7C209D4-2620-EC26-2801-ADBC6BD0512A}"/>
              </a:ext>
            </a:extLst>
          </p:cNvPr>
          <p:cNvSpPr>
            <a:spLocks noGrp="1"/>
          </p:cNvSpPr>
          <p:nvPr>
            <p:ph type="sldNum" sz="quarter" idx="12"/>
          </p:nvPr>
        </p:nvSpPr>
        <p:spPr/>
        <p:txBody>
          <a:bodyPr/>
          <a:lstStyle/>
          <a:p>
            <a:fld id="{B91E7F7B-0EE1-B74F-B9DC-3B117DE6E870}" type="slidenum">
              <a:rPr lang="en-US" smtClean="0"/>
              <a:t>8</a:t>
            </a:fld>
            <a:endParaRPr lang="en-US"/>
          </a:p>
        </p:txBody>
      </p:sp>
      <p:pic>
        <p:nvPicPr>
          <p:cNvPr id="8" name="Audio 7">
            <a:extLst>
              <a:ext uri="{FF2B5EF4-FFF2-40B4-BE49-F238E27FC236}">
                <a16:creationId xmlns:a16="http://schemas.microsoft.com/office/drawing/2014/main" id="{04672941-3288-11E5-8EBC-FA19D2A6067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93319808"/>
      </p:ext>
    </p:extLst>
  </p:cSld>
  <p:clrMapOvr>
    <a:masterClrMapping/>
  </p:clrMapOvr>
  <mc:AlternateContent xmlns:mc="http://schemas.openxmlformats.org/markup-compatibility/2006" xmlns:p14="http://schemas.microsoft.com/office/powerpoint/2010/main">
    <mc:Choice Requires="p14">
      <p:transition spd="slow" p14:dur="2000" advTm="43547"/>
    </mc:Choice>
    <mc:Fallback xmlns="">
      <p:transition spd="slow" advTm="43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54920-644B-43B6-7B59-C405C0376B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DF82C7-1619-3DB4-DBAA-46BB856FFF06}"/>
              </a:ext>
            </a:extLst>
          </p:cNvPr>
          <p:cNvSpPr>
            <a:spLocks noGrp="1"/>
          </p:cNvSpPr>
          <p:nvPr>
            <p:ph type="title"/>
          </p:nvPr>
        </p:nvSpPr>
        <p:spPr>
          <a:xfrm>
            <a:off x="838200" y="365126"/>
            <a:ext cx="10515600" cy="759340"/>
          </a:xfrm>
        </p:spPr>
        <p:txBody>
          <a:bodyPr/>
          <a:lstStyle/>
          <a:p>
            <a:r>
              <a:rPr lang="en-US" dirty="0"/>
              <a:t>Future Work</a:t>
            </a:r>
          </a:p>
        </p:txBody>
      </p:sp>
      <p:sp>
        <p:nvSpPr>
          <p:cNvPr id="4" name="TextBox 3">
            <a:extLst>
              <a:ext uri="{FF2B5EF4-FFF2-40B4-BE49-F238E27FC236}">
                <a16:creationId xmlns:a16="http://schemas.microsoft.com/office/drawing/2014/main" id="{594EFDD7-A4B1-5DF4-AE2B-3314A7FC37BF}"/>
              </a:ext>
            </a:extLst>
          </p:cNvPr>
          <p:cNvSpPr txBox="1"/>
          <p:nvPr/>
        </p:nvSpPr>
        <p:spPr>
          <a:xfrm>
            <a:off x="1020933" y="1331650"/>
            <a:ext cx="7140934"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Expand</a:t>
            </a:r>
            <a:r>
              <a:rPr lang="en-US" dirty="0"/>
              <a:t> the number of datasets, models, and explainability methods and in different combinations so that we can better understand the entire landscape.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Implement models at </a:t>
            </a:r>
            <a:r>
              <a:rPr lang="en-US" b="1" dirty="0"/>
              <a:t>different accuracy levels </a:t>
            </a:r>
            <a:r>
              <a:rPr lang="en-US" dirty="0"/>
              <a:t>(low, medium, high) and investigate the impact this would have on explainability.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Investigate other areas such as video and audio to expand on the work done in this investigation.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122" name="Picture 2" descr="7 Steps of the Decision-Making Process: Everything You Need to Know | AFA  Education Blog">
            <a:extLst>
              <a:ext uri="{FF2B5EF4-FFF2-40B4-BE49-F238E27FC236}">
                <a16:creationId xmlns:a16="http://schemas.microsoft.com/office/drawing/2014/main" id="{404E8772-9EC4-BBED-9677-93001CC3E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3926" y="1164012"/>
            <a:ext cx="2902453" cy="179225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6B11BD0-0445-FDC1-43D4-6920D1C78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055" y="3639844"/>
            <a:ext cx="3237163" cy="225049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309D742-A1EE-199F-625B-5F86D5B568C0}"/>
              </a:ext>
            </a:extLst>
          </p:cNvPr>
          <p:cNvSpPr>
            <a:spLocks noGrp="1"/>
          </p:cNvSpPr>
          <p:nvPr>
            <p:ph type="sldNum" sz="quarter" idx="12"/>
          </p:nvPr>
        </p:nvSpPr>
        <p:spPr/>
        <p:txBody>
          <a:bodyPr/>
          <a:lstStyle/>
          <a:p>
            <a:fld id="{B91E7F7B-0EE1-B74F-B9DC-3B117DE6E870}" type="slidenum">
              <a:rPr lang="en-US" smtClean="0"/>
              <a:t>9</a:t>
            </a:fld>
            <a:endParaRPr lang="en-US"/>
          </a:p>
        </p:txBody>
      </p:sp>
      <p:pic>
        <p:nvPicPr>
          <p:cNvPr id="8" name="Audio 7">
            <a:extLst>
              <a:ext uri="{FF2B5EF4-FFF2-40B4-BE49-F238E27FC236}">
                <a16:creationId xmlns:a16="http://schemas.microsoft.com/office/drawing/2014/main" id="{17E0B624-9808-226B-D620-4554BB4834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71681404"/>
      </p:ext>
    </p:extLst>
  </p:cSld>
  <p:clrMapOvr>
    <a:masterClrMapping/>
  </p:clrMapOvr>
  <mc:AlternateContent xmlns:mc="http://schemas.openxmlformats.org/markup-compatibility/2006" xmlns:p14="http://schemas.microsoft.com/office/powerpoint/2010/main">
    <mc:Choice Requires="p14">
      <p:transition spd="slow" p14:dur="2000" advTm="43547"/>
    </mc:Choice>
    <mc:Fallback xmlns="">
      <p:transition spd="slow" advTm="43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383</TotalTime>
  <Words>1398</Words>
  <Application>Microsoft Macintosh PowerPoint</Application>
  <PresentationFormat>Widescreen</PresentationFormat>
  <Paragraphs>238</Paragraphs>
  <Slides>11</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CMBX12</vt:lpstr>
      <vt:lpstr>Office Theme</vt:lpstr>
      <vt:lpstr>Towards Transparency in Black-Box Models: Investigating Methods in Explainability for AI Systems </vt:lpstr>
      <vt:lpstr>Introduction</vt:lpstr>
      <vt:lpstr>Approach &amp; Methods</vt:lpstr>
      <vt:lpstr>Data</vt:lpstr>
      <vt:lpstr>Models</vt:lpstr>
      <vt:lpstr>Explainability</vt:lpstr>
      <vt:lpstr>Results</vt:lpstr>
      <vt:lpstr>Conclusion</vt:lpstr>
      <vt:lpstr>Future Work</vt:lpstr>
      <vt:lpstr>Deliverables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Saleh Alkhalifa</dc:creator>
  <cp:lastModifiedBy>Saleh Alkhalifa</cp:lastModifiedBy>
  <cp:revision>16</cp:revision>
  <dcterms:created xsi:type="dcterms:W3CDTF">2024-12-07T01:43:20Z</dcterms:created>
  <dcterms:modified xsi:type="dcterms:W3CDTF">2024-12-07T18:01:06Z</dcterms:modified>
</cp:coreProperties>
</file>